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404" r:id="rId3"/>
    <p:sldId id="361" r:id="rId4"/>
    <p:sldId id="468" r:id="rId5"/>
    <p:sldId id="428" r:id="rId6"/>
    <p:sldId id="469" r:id="rId7"/>
    <p:sldId id="466" r:id="rId8"/>
    <p:sldId id="471" r:id="rId9"/>
    <p:sldId id="458" r:id="rId10"/>
    <p:sldId id="472" r:id="rId11"/>
    <p:sldId id="430" r:id="rId12"/>
    <p:sldId id="470" r:id="rId13"/>
    <p:sldId id="473" r:id="rId14"/>
    <p:sldId id="474" r:id="rId15"/>
    <p:sldId id="475" r:id="rId16"/>
    <p:sldId id="476" r:id="rId17"/>
    <p:sldId id="477" r:id="rId18"/>
    <p:sldId id="478" r:id="rId19"/>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Granadillo" initials="MG" lastIdx="1" clrIdx="0">
    <p:extLst>
      <p:ext uri="{19B8F6BF-5375-455C-9EA6-DF929625EA0E}">
        <p15:presenceInfo xmlns:p15="http://schemas.microsoft.com/office/powerpoint/2012/main" userId="S::michael.granadillo@undp.org::444387cd-0491-458f-a39d-a9107af5d2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1939"/>
    <a:srgbClr val="FFDC6D"/>
    <a:srgbClr val="FFD03B"/>
    <a:srgbClr val="FFCD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93A533-36DC-427F-A953-9F9606662C6E}" v="2" dt="2021-09-30T16:58:02.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694" autoAdjust="0"/>
  </p:normalViewPr>
  <p:slideViewPr>
    <p:cSldViewPr snapToGrid="0">
      <p:cViewPr varScale="1">
        <p:scale>
          <a:sx n="40" d="100"/>
          <a:sy n="40" d="100"/>
        </p:scale>
        <p:origin x="1684" y="2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340617-4F6F-42EA-AFF8-73C630801418}" type="datetimeFigureOut">
              <a:rPr lang="es-419" smtClean="0"/>
              <a:t>30/9/2021</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34395-3499-4EFE-B386-3AC74E188A07}" type="slidenum">
              <a:rPr lang="es-419" smtClean="0"/>
              <a:t>‹#›</a:t>
            </a:fld>
            <a:endParaRPr lang="es-419"/>
          </a:p>
        </p:txBody>
      </p:sp>
    </p:spTree>
    <p:extLst>
      <p:ext uri="{BB962C8B-B14F-4D97-AF65-F5344CB8AC3E}">
        <p14:creationId xmlns:p14="http://schemas.microsoft.com/office/powerpoint/2010/main" val="2941093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72FE38-9656-46C8-B26E-166FCAF5AA7B}" type="slidenum">
              <a:rPr lang="en-US"/>
              <a:t>1</a:t>
            </a:fld>
            <a:endParaRPr lang="en-US"/>
          </a:p>
        </p:txBody>
      </p:sp>
    </p:spTree>
    <p:extLst>
      <p:ext uri="{BB962C8B-B14F-4D97-AF65-F5344CB8AC3E}">
        <p14:creationId xmlns:p14="http://schemas.microsoft.com/office/powerpoint/2010/main" val="4069476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Desde los primeros días del inicio de las campañas de vacunación en la región, ONUSIDA ha estado vigilante de posibles contraindicaciones de la vacuna en PVVS por parte de autoridades de salud; tal fue caso de Panamá y Perú que inicialmente contraindicaron la aplicación de la vacuna, pero ambas decisiones fueron revertidas durante los primeros meses de 2021 en gran medida gracias a la decidida movilización de la sociedad civil. </a:t>
            </a:r>
          </a:p>
          <a:p>
            <a:pPr algn="just">
              <a:lnSpc>
                <a:spcPct val="107000"/>
              </a:lnSpc>
              <a:spcAft>
                <a:spcPts val="800"/>
              </a:spcAft>
            </a:pP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Otro factor de vigilancia permanente fueron los potenciales “Condicionamientos médicos” para el acceso a la vacuna: los planes de Chile, Honduras y Panamá por ejemplo incluyeron ciertas previsiones clínicas que podrían potencialmente condicionar el acceso a la vacuna. En sus primeros días de la campaña de vacunación, Chile requería condiciones específicas en el cuadro clínico (estar en TARV, recuento de CD4 igual o inferior a 200 y carga viral inferior a 1000) y en los casos de Honduras y Panamá exigiendo prescripción médica. </a:t>
            </a:r>
          </a:p>
          <a:p>
            <a:pPr algn="just">
              <a:lnSpc>
                <a:spcPct val="107000"/>
              </a:lnSpc>
              <a:spcAft>
                <a:spcPts val="800"/>
              </a:spcAft>
            </a:pP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Otros factor de seguimiento fueron las previsiones respecto de la confidencialidad de la PVVS: por ejemplo sólo pudimos evidenciar que el plan de vacunación de Argentina afirmaba contar con protocolos destinados a asegurar la confidencialidad de la información sobre la salud, enfermedades y situación clínica de los vacunados, incluyendo expresamente la situación de las PVVS. </a:t>
            </a:r>
          </a:p>
          <a:p>
            <a:pPr algn="just">
              <a:lnSpc>
                <a:spcPct val="107000"/>
              </a:lnSpc>
              <a:spcAft>
                <a:spcPts val="800"/>
              </a:spcAft>
            </a:pP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Y el cuarto elemento fue el seguimiento clínico, lamentablemente constatando que ningún país de la región preveía algún protocolo particular de seguimiento </a:t>
            </a:r>
            <a:r>
              <a:rPr lang="es-419" sz="1200" dirty="0" err="1">
                <a:effectLst/>
                <a:latin typeface="Calibri" panose="020F0502020204030204" pitchFamily="34" charset="0"/>
                <a:ea typeface="Calibri" panose="020F0502020204030204" pitchFamily="34" charset="0"/>
                <a:cs typeface="Times New Roman" panose="02020603050405020304" pitchFamily="18" charset="0"/>
              </a:rPr>
              <a:t>post-vacunacion</a:t>
            </a:r>
            <a:r>
              <a:rPr lang="es-419" sz="1200" dirty="0">
                <a:effectLst/>
                <a:latin typeface="Calibri" panose="020F0502020204030204" pitchFamily="34" charset="0"/>
                <a:ea typeface="Calibri" panose="020F0502020204030204" pitchFamily="34" charset="0"/>
                <a:cs typeface="Times New Roman" panose="02020603050405020304" pitchFamily="18" charset="0"/>
              </a:rPr>
              <a:t> para PVVS.</a:t>
            </a:r>
          </a:p>
          <a:p>
            <a:pPr algn="just">
              <a:lnSpc>
                <a:spcPct val="107000"/>
              </a:lnSpc>
              <a:spcAft>
                <a:spcPts val="800"/>
              </a:spcAft>
            </a:pPr>
            <a:endParaRPr lang="es-A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834395-3499-4EFE-B386-3AC74E188A07}" type="slidenum">
              <a:rPr lang="es-419" smtClean="0"/>
              <a:t>10</a:t>
            </a:fld>
            <a:endParaRPr lang="es-419"/>
          </a:p>
        </p:txBody>
      </p:sp>
    </p:spTree>
    <p:extLst>
      <p:ext uri="{BB962C8B-B14F-4D97-AF65-F5344CB8AC3E}">
        <p14:creationId xmlns:p14="http://schemas.microsoft.com/office/powerpoint/2010/main" val="1333017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s-A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834395-3499-4EFE-B386-3AC74E188A07}" type="slidenum">
              <a:rPr lang="es-419" smtClean="0"/>
              <a:t>11</a:t>
            </a:fld>
            <a:endParaRPr lang="es-419"/>
          </a:p>
        </p:txBody>
      </p:sp>
    </p:spTree>
    <p:extLst>
      <p:ext uri="{BB962C8B-B14F-4D97-AF65-F5344CB8AC3E}">
        <p14:creationId xmlns:p14="http://schemas.microsoft.com/office/powerpoint/2010/main" val="4057275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dirty="0"/>
              <a:t>Conscientes del complejo reto de defender el importante factor de la equidad en el acceso, ONUSIDA se ha sumado como miembro promotor de la coalición de organizaciones que apoyan la Alianza de la Vacuna del Pueblo.</a:t>
            </a:r>
          </a:p>
          <a:p>
            <a:endParaRPr lang="es-419" dirty="0"/>
          </a:p>
          <a:p>
            <a:r>
              <a:rPr lang="es-419" dirty="0"/>
              <a:t>Esta Alianza busca:</a:t>
            </a:r>
          </a:p>
          <a:p>
            <a:r>
              <a:rPr lang="es-419" dirty="0"/>
              <a:t>Una vacuna que se venda a costo real y libre de cargo para las personas</a:t>
            </a:r>
          </a:p>
          <a:p>
            <a:r>
              <a:rPr lang="es-419" dirty="0"/>
              <a:t>Prevención de monopolios en la producción de vacunas y tratamientos condicionando la financiación pública para la investigación y el desarrollo, y que las instituciones de investigación y las compañías farmacéuticas compartan libremente toda la información, los datos, el material biológico, los conocimientos técnicos y la propiedad intelectual.</a:t>
            </a:r>
          </a:p>
          <a:p>
            <a:r>
              <a:rPr lang="es-419" dirty="0"/>
              <a:t>Asignación justa de las dosis disponibles que priorice a los trabajadores de la salud y otros grupos de riesgo en todos los países.</a:t>
            </a:r>
          </a:p>
          <a:p>
            <a:r>
              <a:rPr lang="es-419" dirty="0"/>
              <a:t>Plena participación de los gobiernos y la sociedad civil en la toma de decisiones.</a:t>
            </a:r>
          </a:p>
          <a:p>
            <a:endParaRPr lang="es-419" dirty="0"/>
          </a:p>
          <a:p>
            <a:endParaRPr lang="es-419" dirty="0"/>
          </a:p>
          <a:p>
            <a:endParaRPr lang="es-AR" dirty="0"/>
          </a:p>
        </p:txBody>
      </p:sp>
      <p:sp>
        <p:nvSpPr>
          <p:cNvPr id="4" name="Slide Number Placeholder 3"/>
          <p:cNvSpPr>
            <a:spLocks noGrp="1"/>
          </p:cNvSpPr>
          <p:nvPr>
            <p:ph type="sldNum" sz="quarter" idx="5"/>
          </p:nvPr>
        </p:nvSpPr>
        <p:spPr/>
        <p:txBody>
          <a:bodyPr/>
          <a:lstStyle/>
          <a:p>
            <a:fld id="{BA834395-3499-4EFE-B386-3AC74E188A07}" type="slidenum">
              <a:rPr lang="es-419" smtClean="0"/>
              <a:t>12</a:t>
            </a:fld>
            <a:endParaRPr lang="es-419"/>
          </a:p>
        </p:txBody>
      </p:sp>
    </p:spTree>
    <p:extLst>
      <p:ext uri="{BB962C8B-B14F-4D97-AF65-F5344CB8AC3E}">
        <p14:creationId xmlns:p14="http://schemas.microsoft.com/office/powerpoint/2010/main" val="722204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a:t>A través de esta gráfica es posible observar claramente las proyecciones para el “regreso a la normalidad” si todo sigue tal cual como vamos, para el caso de los países desarrollados la proyección sitúa este hito en marzo de 2022, y para el caso de los países menos desarrollados en enero de 2024. </a:t>
            </a:r>
          </a:p>
          <a:p>
            <a:endParaRPr lang="es-ES_tradnl" noProof="0" dirty="0"/>
          </a:p>
          <a:p>
            <a:r>
              <a:rPr lang="es-ES_tradnl" noProof="0" dirty="0"/>
              <a:t>Sin duda un dato que debe llevarnos no sólo a la reflexión colectiva sino también a impulsar acciones decididas.  </a:t>
            </a:r>
          </a:p>
          <a:p>
            <a:pPr algn="just">
              <a:lnSpc>
                <a:spcPct val="107000"/>
              </a:lnSpc>
              <a:spcAft>
                <a:spcPts val="800"/>
              </a:spcAft>
            </a:pPr>
            <a:endParaRPr lang="es-A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834395-3499-4EFE-B386-3AC74E188A07}" type="slidenum">
              <a:rPr lang="es-419" smtClean="0"/>
              <a:t>13</a:t>
            </a:fld>
            <a:endParaRPr lang="es-419"/>
          </a:p>
        </p:txBody>
      </p:sp>
    </p:spTree>
    <p:extLst>
      <p:ext uri="{BB962C8B-B14F-4D97-AF65-F5344CB8AC3E}">
        <p14:creationId xmlns:p14="http://schemas.microsoft.com/office/powerpoint/2010/main" val="3972419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Para termina</a:t>
            </a:r>
          </a:p>
          <a:p>
            <a:pPr algn="ctr">
              <a:spcAft>
                <a:spcPts val="1800"/>
              </a:spcAft>
            </a:pPr>
            <a:r>
              <a:rPr lang="es-ES" sz="1200" i="1" dirty="0">
                <a:solidFill>
                  <a:srgbClr val="C00000"/>
                </a:solidFill>
                <a:latin typeface="Avenir-Medium"/>
              </a:rPr>
              <a:t>“Pelear contra una pandemia que no tiene cura y no tiene vacunas es duro. Cientos de miles de personas continúan muriendo a causa del SIDA y 1.5 millón de personas se infectan con VIH cada año: el VIH/SIDA sigue siendo una crisis y el COVID-19 la está empeorando”. </a:t>
            </a:r>
          </a:p>
          <a:p>
            <a:pPr marL="342900" indent="-342900">
              <a:spcAft>
                <a:spcPts val="1800"/>
              </a:spcAft>
              <a:buBlip>
                <a:blip r:embed="rId3"/>
              </a:buBlip>
            </a:pPr>
            <a:r>
              <a:rPr lang="es-ES" sz="1200" dirty="0">
                <a:solidFill>
                  <a:schemeClr val="accent1"/>
                </a:solidFill>
                <a:latin typeface="Avenir-Medium"/>
              </a:rPr>
              <a:t>La próxima generación de </a:t>
            </a:r>
            <a:r>
              <a:rPr lang="es-ES" sz="1200" b="1" u="sng" dirty="0">
                <a:solidFill>
                  <a:schemeClr val="accent1"/>
                </a:solidFill>
                <a:latin typeface="Avenir-Medium"/>
              </a:rPr>
              <a:t>antirretrovirales y las vacunas para COVID-19 deben seguir la misma vía para asegurar la equidad en el acceso. </a:t>
            </a:r>
          </a:p>
          <a:p>
            <a:pPr marL="342900" indent="-342900">
              <a:spcAft>
                <a:spcPts val="1800"/>
              </a:spcAft>
              <a:buBlip>
                <a:blip r:embed="rId3"/>
              </a:buBlip>
            </a:pPr>
            <a:r>
              <a:rPr lang="es-ES" sz="1200" dirty="0">
                <a:solidFill>
                  <a:schemeClr val="accent1"/>
                </a:solidFill>
                <a:latin typeface="Avenir-Medium"/>
              </a:rPr>
              <a:t>Los países más ricos del mundo están considerando (y algunos ya utilizando) una tercera dosis de refuerzo de la vacuna para el COVID-19, mientras que en África menos del 4% de la población ha recibido el esquema completo. </a:t>
            </a:r>
          </a:p>
          <a:p>
            <a:pPr marL="342900" indent="-342900">
              <a:spcAft>
                <a:spcPts val="1800"/>
              </a:spcAft>
              <a:buBlip>
                <a:blip r:embed="rId3"/>
              </a:buBlip>
            </a:pPr>
            <a:r>
              <a:rPr lang="es-ES" sz="1200" dirty="0">
                <a:solidFill>
                  <a:schemeClr val="accent1"/>
                </a:solidFill>
                <a:latin typeface="Avenir-Medium"/>
              </a:rPr>
              <a:t>Datos concretos: 80 dosis de vacuna por cada 100 personas en países ricos; en países pobres este número se limita a 1,3 dosis de vacuna por cada 100 personas. </a:t>
            </a:r>
          </a:p>
          <a:p>
            <a:pPr algn="just">
              <a:lnSpc>
                <a:spcPct val="107000"/>
              </a:lnSpc>
              <a:spcAft>
                <a:spcPts val="80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r quiero dejar algunos mensajes claves </a:t>
            </a:r>
          </a:p>
        </p:txBody>
      </p:sp>
      <p:sp>
        <p:nvSpPr>
          <p:cNvPr id="4" name="Slide Number Placeholder 3"/>
          <p:cNvSpPr>
            <a:spLocks noGrp="1"/>
          </p:cNvSpPr>
          <p:nvPr>
            <p:ph type="sldNum" sz="quarter" idx="5"/>
          </p:nvPr>
        </p:nvSpPr>
        <p:spPr/>
        <p:txBody>
          <a:bodyPr/>
          <a:lstStyle/>
          <a:p>
            <a:fld id="{BA834395-3499-4EFE-B386-3AC74E188A07}" type="slidenum">
              <a:rPr lang="es-419" smtClean="0"/>
              <a:t>14</a:t>
            </a:fld>
            <a:endParaRPr lang="es-419"/>
          </a:p>
        </p:txBody>
      </p:sp>
    </p:spTree>
    <p:extLst>
      <p:ext uri="{BB962C8B-B14F-4D97-AF65-F5344CB8AC3E}">
        <p14:creationId xmlns:p14="http://schemas.microsoft.com/office/powerpoint/2010/main" val="2163544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s-A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834395-3499-4EFE-B386-3AC74E188A07}" type="slidenum">
              <a:rPr lang="es-419" smtClean="0"/>
              <a:t>15</a:t>
            </a:fld>
            <a:endParaRPr lang="es-419"/>
          </a:p>
        </p:txBody>
      </p:sp>
    </p:spTree>
    <p:extLst>
      <p:ext uri="{BB962C8B-B14F-4D97-AF65-F5344CB8AC3E}">
        <p14:creationId xmlns:p14="http://schemas.microsoft.com/office/powerpoint/2010/main" val="4234833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s-A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834395-3499-4EFE-B386-3AC74E188A07}" type="slidenum">
              <a:rPr lang="es-419" smtClean="0"/>
              <a:t>16</a:t>
            </a:fld>
            <a:endParaRPr lang="es-419"/>
          </a:p>
        </p:txBody>
      </p:sp>
    </p:spTree>
    <p:extLst>
      <p:ext uri="{BB962C8B-B14F-4D97-AF65-F5344CB8AC3E}">
        <p14:creationId xmlns:p14="http://schemas.microsoft.com/office/powerpoint/2010/main" val="3240707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5438A3-351B-4A0D-9670-D61869CB10A7}" type="slidenum">
              <a:rPr lang="en-US" smtClean="0"/>
              <a:t>17</a:t>
            </a:fld>
            <a:endParaRPr lang="en-US"/>
          </a:p>
        </p:txBody>
      </p:sp>
    </p:spTree>
    <p:extLst>
      <p:ext uri="{BB962C8B-B14F-4D97-AF65-F5344CB8AC3E}">
        <p14:creationId xmlns:p14="http://schemas.microsoft.com/office/powerpoint/2010/main" val="1149450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5438A3-351B-4A0D-9670-D61869CB10A7}" type="slidenum">
              <a:rPr lang="en-US" smtClean="0"/>
              <a:t>2</a:t>
            </a:fld>
            <a:endParaRPr lang="en-US"/>
          </a:p>
        </p:txBody>
      </p:sp>
    </p:spTree>
    <p:extLst>
      <p:ext uri="{BB962C8B-B14F-4D97-AF65-F5344CB8AC3E}">
        <p14:creationId xmlns:p14="http://schemas.microsoft.com/office/powerpoint/2010/main" val="425961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dirty="0"/>
              <a:t>Desde el inicio de la pandemia, los países de América Latina y el Caribe mostraron un impacto desproporcionado de casos y muertes por COVID-19.</a:t>
            </a:r>
          </a:p>
          <a:p>
            <a:endParaRPr lang="es-419" dirty="0"/>
          </a:p>
          <a:p>
            <a:r>
              <a:rPr lang="es-419" dirty="0"/>
              <a:t>Para tener una idea de esta desproporción, los más de 45 millones de casos acumulados por COVID-19 que reporta Latinoamérica y el Caribe representan el 20% de los casos totales mundiales y sobre las cifras de fallecidos esta cuota global asciende a 32%; dicho de otro modo, 3 de cada 10 personas que fallecen en el mundo a causa de la COVID-19 son latinoamericanos y/o del Caribe. </a:t>
            </a:r>
          </a:p>
          <a:p>
            <a:r>
              <a:rPr lang="es-419" dirty="0"/>
              <a:t>Esto a pesar de que poblacionalmente América Latina y el Caribe representan solo el 8% de la población total mundial.</a:t>
            </a:r>
          </a:p>
          <a:p>
            <a:endParaRPr lang="es-AR" dirty="0"/>
          </a:p>
          <a:p>
            <a:r>
              <a:rPr lang="es-AR" dirty="0"/>
              <a:t>Otro indicador que refleja el impacto que ha tenido en nuestra región es que </a:t>
            </a:r>
            <a:r>
              <a:rPr lang="es-419" dirty="0"/>
              <a:t>si vemos por ejemplo las muertes acumuladas por habitantes, los diez primeros países del mundo mas afectados incluyen a 5 países latinoamericanos: Paraguay, Colombia, Argentina, Brasil y Perú (este último por cierto libera la tabla mundial con más muertes por habitantes: 6.125 fallecimientos por cada millón de habitantes. </a:t>
            </a:r>
          </a:p>
          <a:p>
            <a:endParaRPr lang="es-419" dirty="0"/>
          </a:p>
          <a:p>
            <a:r>
              <a:rPr lang="es-419" dirty="0"/>
              <a:t>Finalmente quiero compartirles un dato de suma preocupación para entender cómo estamos actualmente en la región: cuando hacemos una comparación global para determinar dónde aumentan más rápidamente los casos confirmados, los datos evidencian que el promedio mundial del tiempo que tardó en duplicarse el número total de casos confirmados fue de 204 días; 21 países de nuestra región actualmente tienen una tasa de duplicación más rápida que el promedio mundial. </a:t>
            </a:r>
          </a:p>
          <a:p>
            <a:r>
              <a:rPr lang="es-419" dirty="0"/>
              <a:t>De hecho dentro de los casos más extremos (menos de 50 días) tenemos 5 de nuestros países en la lista y la isla de Granada lidera actualmente la tabla considerando que es el país donde más rápido se están duplicando los casos confirmados a nivel mundial (cada 13 días).</a:t>
            </a:r>
          </a:p>
          <a:p>
            <a:endParaRPr lang="es-419" dirty="0"/>
          </a:p>
        </p:txBody>
      </p:sp>
      <p:sp>
        <p:nvSpPr>
          <p:cNvPr id="4" name="Slide Number Placeholder 3"/>
          <p:cNvSpPr>
            <a:spLocks noGrp="1"/>
          </p:cNvSpPr>
          <p:nvPr>
            <p:ph type="sldNum" sz="quarter" idx="5"/>
          </p:nvPr>
        </p:nvSpPr>
        <p:spPr/>
        <p:txBody>
          <a:bodyPr/>
          <a:lstStyle/>
          <a:p>
            <a:fld id="{BA834395-3499-4EFE-B386-3AC74E188A07}" type="slidenum">
              <a:rPr lang="es-419" smtClean="0"/>
              <a:t>3</a:t>
            </a:fld>
            <a:endParaRPr lang="es-419"/>
          </a:p>
        </p:txBody>
      </p:sp>
    </p:spTree>
    <p:extLst>
      <p:ext uri="{BB962C8B-B14F-4D97-AF65-F5344CB8AC3E}">
        <p14:creationId xmlns:p14="http://schemas.microsoft.com/office/powerpoint/2010/main" val="3246774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a:t>Respecto al estado de la vacunación en la región al mes de septiembre de 2021, si bien en varios países la cobertura local supera el 70% de la población (es el caso de Chile, Uruguay, Brasil, Cuba, entre otros), aún existe gran preocupación que, en promedio, menos del 34% de la población de Latinoamérica y el Caribe ha sido vacunada con ambas dosis</a:t>
            </a:r>
          </a:p>
          <a:p>
            <a:endParaRPr lang="es-419" dirty="0"/>
          </a:p>
          <a:p>
            <a:r>
              <a:rPr lang="es-419" dirty="0"/>
              <a:t>Hay casos dramáticos como el de Haití en donde todavía la cobertura no alcanza ni 1% de su población </a:t>
            </a:r>
          </a:p>
          <a:p>
            <a:endParaRPr lang="es-419" dirty="0"/>
          </a:p>
        </p:txBody>
      </p:sp>
      <p:sp>
        <p:nvSpPr>
          <p:cNvPr id="4" name="Marcador de número de diapositiva 3"/>
          <p:cNvSpPr>
            <a:spLocks noGrp="1"/>
          </p:cNvSpPr>
          <p:nvPr>
            <p:ph type="sldNum" sz="quarter" idx="5"/>
          </p:nvPr>
        </p:nvSpPr>
        <p:spPr/>
        <p:txBody>
          <a:bodyPr/>
          <a:lstStyle/>
          <a:p>
            <a:fld id="{BA834395-3499-4EFE-B386-3AC74E188A07}" type="slidenum">
              <a:rPr lang="es-419" smtClean="0"/>
              <a:t>4</a:t>
            </a:fld>
            <a:endParaRPr lang="es-419"/>
          </a:p>
        </p:txBody>
      </p:sp>
    </p:spTree>
    <p:extLst>
      <p:ext uri="{BB962C8B-B14F-4D97-AF65-F5344CB8AC3E}">
        <p14:creationId xmlns:p14="http://schemas.microsoft.com/office/powerpoint/2010/main" val="158966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a:t>A estas alturas existe suficiente evidencia en el mundo para demostrar el impacto positivo de la vacunación en la reducción de muertes por COVID-19. </a:t>
            </a:r>
          </a:p>
          <a:p>
            <a:r>
              <a:rPr lang="es-419" dirty="0"/>
              <a:t>No obstante y aunque ya hay en curso varios estudios anunciados en México, Brasil, Chile y Colombia aún no se dispone de ninguno de ellos completo. </a:t>
            </a:r>
          </a:p>
          <a:p>
            <a:r>
              <a:rPr lang="es-419" dirty="0"/>
              <a:t>A pesar de ello ya se pueden observar algunos impactos positivos:</a:t>
            </a:r>
          </a:p>
          <a:p>
            <a:r>
              <a:rPr lang="es-419" dirty="0"/>
              <a:t>-Tomemos Brasil por ejemplo: con mas 211 millones de personas y una de las tasas más altas en contagios y fallecimientos del mundo, ha logrado desde abril de 2021 la titánica tarea de vacunar a 149 millones de personas, 89 de los cuales con ambas dosis, lo que implica un porcentaje de cobertura cercano a 70% de su población total. </a:t>
            </a:r>
          </a:p>
          <a:p>
            <a:r>
              <a:rPr lang="es-419" dirty="0"/>
              <a:t>Tomando como punto de partida el inicio de su campaña de vacunación y superponiendo el comportamiento de las muertes por COVID-19, resulta evidente la interacción y el impacto en vida salvadas, pasando desde abril pasado de tener 14 fallecimientos por día por cada millón de habitantes a 2,7 diarios (según cifras al 26 de septiembre de 2021). </a:t>
            </a:r>
          </a:p>
        </p:txBody>
      </p:sp>
      <p:sp>
        <p:nvSpPr>
          <p:cNvPr id="4" name="Marcador de número de diapositiva 3"/>
          <p:cNvSpPr>
            <a:spLocks noGrp="1"/>
          </p:cNvSpPr>
          <p:nvPr>
            <p:ph type="sldNum" sz="quarter" idx="5"/>
          </p:nvPr>
        </p:nvSpPr>
        <p:spPr/>
        <p:txBody>
          <a:bodyPr/>
          <a:lstStyle/>
          <a:p>
            <a:fld id="{BA834395-3499-4EFE-B386-3AC74E188A07}" type="slidenum">
              <a:rPr lang="es-419" smtClean="0"/>
              <a:t>5</a:t>
            </a:fld>
            <a:endParaRPr lang="es-419"/>
          </a:p>
        </p:txBody>
      </p:sp>
    </p:spTree>
    <p:extLst>
      <p:ext uri="{BB962C8B-B14F-4D97-AF65-F5344CB8AC3E}">
        <p14:creationId xmlns:p14="http://schemas.microsoft.com/office/powerpoint/2010/main" val="2876198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200" dirty="0">
                <a:effectLst/>
                <a:latin typeface="Calibri" panose="020F0502020204030204" pitchFamily="34" charset="0"/>
                <a:ea typeface="Calibri" panose="020F0502020204030204" pitchFamily="34" charset="0"/>
                <a:cs typeface="Times New Roman" panose="02020603050405020304" pitchFamily="18" charset="0"/>
              </a:rPr>
              <a:t>Luego de una revisión exhaustiva de los planes de vacunación disponibles, 13 países expresamente priorizan a PVVS en sus planes de vacunación, considerando al VIH como una comorbilidad que incrementa factor de riesgo frente al COVID-19.</a:t>
            </a:r>
          </a:p>
          <a:p>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p>
            <a:r>
              <a:rPr lang="es-419" sz="1200" dirty="0">
                <a:effectLst/>
                <a:latin typeface="Calibri" panose="020F0502020204030204" pitchFamily="34" charset="0"/>
                <a:ea typeface="Calibri" panose="020F0502020204030204" pitchFamily="34" charset="0"/>
                <a:cs typeface="Times New Roman" panose="02020603050405020304" pitchFamily="18" charset="0"/>
              </a:rPr>
              <a:t>El resto de los países no priorizan expresamente a PVVIH pero en ningún caso está contraindicada la aplicación de la vacuna. </a:t>
            </a:r>
          </a:p>
          <a:p>
            <a:r>
              <a:rPr lang="es-419" sz="1200" dirty="0">
                <a:effectLst/>
                <a:latin typeface="Calibri" panose="020F0502020204030204" pitchFamily="34" charset="0"/>
                <a:ea typeface="Calibri" panose="020F0502020204030204" pitchFamily="34" charset="0"/>
                <a:cs typeface="Times New Roman" panose="02020603050405020304" pitchFamily="18" charset="0"/>
              </a:rPr>
              <a:t>A la fecha varios de estos países cuentan con una buena cobertura de población vacunada y que naturalmente incluye a PVVS como es el caso de Brasil, Uruguay o República Dominicana.</a:t>
            </a:r>
          </a:p>
          <a:p>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p>
            <a:r>
              <a:rPr lang="es-419" sz="1200" dirty="0">
                <a:effectLst/>
                <a:latin typeface="Calibri" panose="020F0502020204030204" pitchFamily="34" charset="0"/>
                <a:ea typeface="Calibri" panose="020F0502020204030204" pitchFamily="34" charset="0"/>
                <a:cs typeface="Times New Roman" panose="02020603050405020304" pitchFamily="18" charset="0"/>
              </a:rPr>
              <a:t>También hay que mencionar que aún hay algunos países cuyo plan de vacunación no se ha hecho público o cuyos detalles respecto a las priorizaciones no se conocen del todo: Haití, Venezuela, Cuba, o Nicaragua. </a:t>
            </a:r>
          </a:p>
          <a:p>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834395-3499-4EFE-B386-3AC74E188A07}" type="slidenum">
              <a:rPr lang="es-419" smtClean="0"/>
              <a:t>6</a:t>
            </a:fld>
            <a:endParaRPr lang="es-419"/>
          </a:p>
        </p:txBody>
      </p:sp>
    </p:spTree>
    <p:extLst>
      <p:ext uri="{BB962C8B-B14F-4D97-AF65-F5344CB8AC3E}">
        <p14:creationId xmlns:p14="http://schemas.microsoft.com/office/powerpoint/2010/main" val="430866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https://pubmed.ncbi.nlm.nih.gov/33533933/</a:t>
            </a:r>
          </a:p>
          <a:p>
            <a:pPr algn="just">
              <a:lnSpc>
                <a:spcPct val="107000"/>
              </a:lnSpc>
              <a:spcAft>
                <a:spcPts val="800"/>
              </a:spcAft>
            </a:pPr>
            <a:endParaRPr lang="es-A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834395-3499-4EFE-B386-3AC74E188A07}" type="slidenum">
              <a:rPr lang="es-419" smtClean="0"/>
              <a:t>7</a:t>
            </a:fld>
            <a:endParaRPr lang="es-419"/>
          </a:p>
        </p:txBody>
      </p:sp>
    </p:spTree>
    <p:extLst>
      <p:ext uri="{BB962C8B-B14F-4D97-AF65-F5344CB8AC3E}">
        <p14:creationId xmlns:p14="http://schemas.microsoft.com/office/powerpoint/2010/main" val="520939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BA834395-3499-4EFE-B386-3AC74E188A07}" type="slidenum">
              <a:rPr lang="es-419" smtClean="0"/>
              <a:t>8</a:t>
            </a:fld>
            <a:endParaRPr lang="es-419"/>
          </a:p>
        </p:txBody>
      </p:sp>
    </p:spTree>
    <p:extLst>
      <p:ext uri="{BB962C8B-B14F-4D97-AF65-F5344CB8AC3E}">
        <p14:creationId xmlns:p14="http://schemas.microsoft.com/office/powerpoint/2010/main" val="1040673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dirty="0"/>
              <a:t>Las vacunas incluyen parte del material genético del SARSCoV-2 (el virus que causa la enfermedad de la COVID-19), el cual estimula nuestros sistemas inmunitarios para generar anticuerpos contra la proteína de espiga que el virus SARSCoV-2 utiliza para acoplarse a las células humanas. </a:t>
            </a:r>
          </a:p>
          <a:p>
            <a:r>
              <a:rPr lang="es-419" dirty="0"/>
              <a:t>Ninguna de las vacunas aprobadas por los organismos reguladores y en las que se continúa trabajando utilizan vacunas a virus vivos, por lo que deberían ser igualmente seguras para aquellas personas cuyos sistemas inmunitarios comprometidos (incluyendo personas con VIH que aún no han logrado suprimir su carga viral).</a:t>
            </a:r>
          </a:p>
          <a:p>
            <a:endParaRPr lang="es-419" dirty="0"/>
          </a:p>
          <a:p>
            <a:endParaRPr lang="es-419" dirty="0"/>
          </a:p>
          <a:p>
            <a:endParaRPr lang="es-AR" dirty="0"/>
          </a:p>
        </p:txBody>
      </p:sp>
      <p:sp>
        <p:nvSpPr>
          <p:cNvPr id="4" name="Slide Number Placeholder 3"/>
          <p:cNvSpPr>
            <a:spLocks noGrp="1"/>
          </p:cNvSpPr>
          <p:nvPr>
            <p:ph type="sldNum" sz="quarter" idx="5"/>
          </p:nvPr>
        </p:nvSpPr>
        <p:spPr/>
        <p:txBody>
          <a:bodyPr/>
          <a:lstStyle/>
          <a:p>
            <a:fld id="{BA834395-3499-4EFE-B386-3AC74E188A07}" type="slidenum">
              <a:rPr lang="es-419" smtClean="0"/>
              <a:t>9</a:t>
            </a:fld>
            <a:endParaRPr lang="es-419"/>
          </a:p>
        </p:txBody>
      </p:sp>
    </p:spTree>
    <p:extLst>
      <p:ext uri="{BB962C8B-B14F-4D97-AF65-F5344CB8AC3E}">
        <p14:creationId xmlns:p14="http://schemas.microsoft.com/office/powerpoint/2010/main" val="1652451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6AE31-D234-40D8-9BEB-E892C51F8A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4E33FE17-834B-4942-BEF0-A64A04FAA9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419"/>
          </a:p>
        </p:txBody>
      </p:sp>
      <p:sp>
        <p:nvSpPr>
          <p:cNvPr id="4" name="Marcador de fecha 3">
            <a:extLst>
              <a:ext uri="{FF2B5EF4-FFF2-40B4-BE49-F238E27FC236}">
                <a16:creationId xmlns:a16="http://schemas.microsoft.com/office/drawing/2014/main" id="{57C64BC1-C2A5-4C51-8D7E-127590CFC1C8}"/>
              </a:ext>
            </a:extLst>
          </p:cNvPr>
          <p:cNvSpPr>
            <a:spLocks noGrp="1"/>
          </p:cNvSpPr>
          <p:nvPr>
            <p:ph type="dt" sz="half" idx="10"/>
          </p:nvPr>
        </p:nvSpPr>
        <p:spPr/>
        <p:txBody>
          <a:bodyPr/>
          <a:lstStyle/>
          <a:p>
            <a:fld id="{6CC893AF-959F-4691-B671-973B34B52254}" type="datetimeFigureOut">
              <a:rPr lang="es-419" smtClean="0"/>
              <a:t>30/9/2021</a:t>
            </a:fld>
            <a:endParaRPr lang="es-419"/>
          </a:p>
        </p:txBody>
      </p:sp>
      <p:sp>
        <p:nvSpPr>
          <p:cNvPr id="5" name="Marcador de pie de página 4">
            <a:extLst>
              <a:ext uri="{FF2B5EF4-FFF2-40B4-BE49-F238E27FC236}">
                <a16:creationId xmlns:a16="http://schemas.microsoft.com/office/drawing/2014/main" id="{38E1BDF5-14AC-4C81-B763-6D54261EC612}"/>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FB55552C-5F98-4266-AA60-2D31AF3A538F}"/>
              </a:ext>
            </a:extLst>
          </p:cNvPr>
          <p:cNvSpPr>
            <a:spLocks noGrp="1"/>
          </p:cNvSpPr>
          <p:nvPr>
            <p:ph type="sldNum" sz="quarter" idx="12"/>
          </p:nvPr>
        </p:nvSpPr>
        <p:spPr/>
        <p:txBody>
          <a:bodyPr/>
          <a:lstStyle/>
          <a:p>
            <a:fld id="{BC3FD3A5-43A3-4ED1-89AB-6BCFC1154189}" type="slidenum">
              <a:rPr lang="es-419" smtClean="0"/>
              <a:t>‹#›</a:t>
            </a:fld>
            <a:endParaRPr lang="es-419"/>
          </a:p>
        </p:txBody>
      </p:sp>
    </p:spTree>
    <p:extLst>
      <p:ext uri="{BB962C8B-B14F-4D97-AF65-F5344CB8AC3E}">
        <p14:creationId xmlns:p14="http://schemas.microsoft.com/office/powerpoint/2010/main" val="353435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86E103-8863-4B64-ABB0-606278DF71D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71E4BA54-1C76-48E5-8514-D4236B82B97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68FAAEBC-ACBB-4E91-9EE9-F236268C60DF}"/>
              </a:ext>
            </a:extLst>
          </p:cNvPr>
          <p:cNvSpPr>
            <a:spLocks noGrp="1"/>
          </p:cNvSpPr>
          <p:nvPr>
            <p:ph type="dt" sz="half" idx="10"/>
          </p:nvPr>
        </p:nvSpPr>
        <p:spPr/>
        <p:txBody>
          <a:bodyPr/>
          <a:lstStyle/>
          <a:p>
            <a:fld id="{6CC893AF-959F-4691-B671-973B34B52254}" type="datetimeFigureOut">
              <a:rPr lang="es-419" smtClean="0"/>
              <a:t>30/9/2021</a:t>
            </a:fld>
            <a:endParaRPr lang="es-419"/>
          </a:p>
        </p:txBody>
      </p:sp>
      <p:sp>
        <p:nvSpPr>
          <p:cNvPr id="5" name="Marcador de pie de página 4">
            <a:extLst>
              <a:ext uri="{FF2B5EF4-FFF2-40B4-BE49-F238E27FC236}">
                <a16:creationId xmlns:a16="http://schemas.microsoft.com/office/drawing/2014/main" id="{4CF6CBFF-7B4E-4FD1-951F-83D41361E100}"/>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2779E462-2FA9-4F81-95CA-8CD769D236E2}"/>
              </a:ext>
            </a:extLst>
          </p:cNvPr>
          <p:cNvSpPr>
            <a:spLocks noGrp="1"/>
          </p:cNvSpPr>
          <p:nvPr>
            <p:ph type="sldNum" sz="quarter" idx="12"/>
          </p:nvPr>
        </p:nvSpPr>
        <p:spPr/>
        <p:txBody>
          <a:bodyPr/>
          <a:lstStyle/>
          <a:p>
            <a:fld id="{BC3FD3A5-43A3-4ED1-89AB-6BCFC1154189}" type="slidenum">
              <a:rPr lang="es-419" smtClean="0"/>
              <a:t>‹#›</a:t>
            </a:fld>
            <a:endParaRPr lang="es-419"/>
          </a:p>
        </p:txBody>
      </p:sp>
    </p:spTree>
    <p:extLst>
      <p:ext uri="{BB962C8B-B14F-4D97-AF65-F5344CB8AC3E}">
        <p14:creationId xmlns:p14="http://schemas.microsoft.com/office/powerpoint/2010/main" val="2618342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305EA9-FD32-4CD8-A674-2137D807CB6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C884D0AC-47A3-4276-A9AB-42C7D535006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EC5C2A32-A465-4C83-8DB2-13318A09690E}"/>
              </a:ext>
            </a:extLst>
          </p:cNvPr>
          <p:cNvSpPr>
            <a:spLocks noGrp="1"/>
          </p:cNvSpPr>
          <p:nvPr>
            <p:ph type="dt" sz="half" idx="10"/>
          </p:nvPr>
        </p:nvSpPr>
        <p:spPr/>
        <p:txBody>
          <a:bodyPr/>
          <a:lstStyle/>
          <a:p>
            <a:fld id="{6CC893AF-959F-4691-B671-973B34B52254}" type="datetimeFigureOut">
              <a:rPr lang="es-419" smtClean="0"/>
              <a:t>30/9/2021</a:t>
            </a:fld>
            <a:endParaRPr lang="es-419"/>
          </a:p>
        </p:txBody>
      </p:sp>
      <p:sp>
        <p:nvSpPr>
          <p:cNvPr id="5" name="Marcador de pie de página 4">
            <a:extLst>
              <a:ext uri="{FF2B5EF4-FFF2-40B4-BE49-F238E27FC236}">
                <a16:creationId xmlns:a16="http://schemas.microsoft.com/office/drawing/2014/main" id="{B051938C-DF7E-4CBA-B238-9543472516B7}"/>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AD02264-DD95-47D3-90E6-459B1C26AF6C}"/>
              </a:ext>
            </a:extLst>
          </p:cNvPr>
          <p:cNvSpPr>
            <a:spLocks noGrp="1"/>
          </p:cNvSpPr>
          <p:nvPr>
            <p:ph type="sldNum" sz="quarter" idx="12"/>
          </p:nvPr>
        </p:nvSpPr>
        <p:spPr/>
        <p:txBody>
          <a:bodyPr/>
          <a:lstStyle/>
          <a:p>
            <a:fld id="{BC3FD3A5-43A3-4ED1-89AB-6BCFC1154189}" type="slidenum">
              <a:rPr lang="es-419" smtClean="0"/>
              <a:t>‹#›</a:t>
            </a:fld>
            <a:endParaRPr lang="es-419"/>
          </a:p>
        </p:txBody>
      </p:sp>
    </p:spTree>
    <p:extLst>
      <p:ext uri="{BB962C8B-B14F-4D97-AF65-F5344CB8AC3E}">
        <p14:creationId xmlns:p14="http://schemas.microsoft.com/office/powerpoint/2010/main" val="3747011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268A44-AFA6-4E6A-9043-3B05BB94B580}"/>
              </a:ext>
            </a:extLst>
          </p:cNvPr>
          <p:cNvSpPr>
            <a:spLocks noGrp="1"/>
          </p:cNvSpPr>
          <p:nvPr>
            <p:ph type="body" sz="quarter" idx="10" hasCustomPrompt="1"/>
          </p:nvPr>
        </p:nvSpPr>
        <p:spPr>
          <a:xfrm>
            <a:off x="0" y="0"/>
            <a:ext cx="12192000" cy="914400"/>
          </a:xfrm>
          <a:solidFill>
            <a:schemeClr val="tx2"/>
          </a:solidFill>
        </p:spPr>
        <p:txBody>
          <a:bodyPr anchor="ctr" anchorCtr="1">
            <a:normAutofit/>
          </a:bodyPr>
          <a:lstStyle>
            <a:lvl1pPr marL="0" indent="0">
              <a:buNone/>
              <a:defRPr sz="3600" b="1" i="0" baseline="0">
                <a:solidFill>
                  <a:schemeClr val="bg1"/>
                </a:solidFill>
              </a:defRPr>
            </a:lvl1pPr>
          </a:lstStyle>
          <a:p>
            <a:pPr lvl="0"/>
            <a:r>
              <a:rPr lang="fr-CH"/>
              <a:t>Click to </a:t>
            </a:r>
            <a:r>
              <a:rPr lang="fr-CH" err="1"/>
              <a:t>add</a:t>
            </a:r>
            <a:r>
              <a:rPr lang="fr-CH"/>
              <a:t> slide message</a:t>
            </a:r>
            <a:endParaRPr lang="LID4096"/>
          </a:p>
        </p:txBody>
      </p:sp>
      <p:sp>
        <p:nvSpPr>
          <p:cNvPr id="7" name="Content Placeholder 3">
            <a:extLst>
              <a:ext uri="{FF2B5EF4-FFF2-40B4-BE49-F238E27FC236}">
                <a16:creationId xmlns:a16="http://schemas.microsoft.com/office/drawing/2014/main" id="{6F962F61-47A0-4BC8-8272-DE84D4189D07}"/>
              </a:ext>
            </a:extLst>
          </p:cNvPr>
          <p:cNvSpPr>
            <a:spLocks noGrp="1"/>
          </p:cNvSpPr>
          <p:nvPr>
            <p:ph sz="quarter" idx="12" hasCustomPrompt="1"/>
          </p:nvPr>
        </p:nvSpPr>
        <p:spPr>
          <a:xfrm>
            <a:off x="457200" y="1371600"/>
            <a:ext cx="11430000" cy="4754880"/>
          </a:xfrm>
        </p:spPr>
        <p:txBody>
          <a:bodyPr anchor="t" anchorCtr="1">
            <a:normAutofit/>
          </a:bodyPr>
          <a:lstStyle>
            <a:lvl1pPr marL="0" indent="0">
              <a:buNone/>
              <a:defRPr sz="2400" baseline="0"/>
            </a:lvl1pPr>
          </a:lstStyle>
          <a:p>
            <a:pPr lvl="0"/>
            <a:r>
              <a:rPr lang="en-US"/>
              <a:t>Click to add chart title</a:t>
            </a:r>
          </a:p>
        </p:txBody>
      </p:sp>
    </p:spTree>
    <p:extLst>
      <p:ext uri="{BB962C8B-B14F-4D97-AF65-F5344CB8AC3E}">
        <p14:creationId xmlns:p14="http://schemas.microsoft.com/office/powerpoint/2010/main" val="192641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754880"/>
          </a:xfrm>
        </p:spPr>
        <p:txBody>
          <a:bodyPr anchor="t" anchorCtr="1">
            <a:normAutofit/>
          </a:bodyPr>
          <a:lstStyle>
            <a:lvl1pPr marL="0" indent="0">
              <a:buNone/>
              <a:defRPr sz="2400" baseline="0"/>
            </a:lvl1pPr>
          </a:lstStyle>
          <a:p>
            <a:pPr lvl="0"/>
            <a:r>
              <a:rPr lang="en-US"/>
              <a:t>Click to add chart title</a:t>
            </a:r>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accent2"/>
          </a:solidFill>
        </p:spPr>
        <p:txBody>
          <a:bodyPr anchor="ctr" anchorCtr="1">
            <a:normAutofit/>
          </a:bodyPr>
          <a:lstStyle>
            <a:lvl1pPr marL="0" indent="0">
              <a:buNone/>
              <a:defRPr sz="36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3736465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754880"/>
          </a:xfrm>
        </p:spPr>
        <p:txBody>
          <a:bodyPr anchor="t" anchorCtr="1">
            <a:normAutofit/>
          </a:bodyPr>
          <a:lstStyle>
            <a:lvl1pPr marL="0" indent="0">
              <a:buNone/>
              <a:defRPr sz="2400" baseline="0"/>
            </a:lvl1pPr>
          </a:lstStyle>
          <a:p>
            <a:pPr lvl="0"/>
            <a:r>
              <a:rPr lang="en-US"/>
              <a:t>Click to add chart title</a:t>
            </a:r>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accent3"/>
          </a:solidFill>
        </p:spPr>
        <p:txBody>
          <a:bodyPr anchor="ctr" anchorCtr="1">
            <a:normAutofit/>
          </a:bodyPr>
          <a:lstStyle>
            <a:lvl1pPr marL="0" indent="0">
              <a:buNone/>
              <a:defRPr sz="3600" b="1" i="0" baseline="0"/>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4101682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80A9F-E3FF-4804-B4F3-5A9C9C2D2B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D77B91-9821-4081-9E0C-221AAC55E6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B9C2BC-2162-45B0-B617-BFB351E4FF27}"/>
              </a:ext>
            </a:extLst>
          </p:cNvPr>
          <p:cNvSpPr>
            <a:spLocks noGrp="1"/>
          </p:cNvSpPr>
          <p:nvPr>
            <p:ph type="dt" sz="half" idx="10"/>
          </p:nvPr>
        </p:nvSpPr>
        <p:spPr/>
        <p:txBody>
          <a:bodyPr/>
          <a:lstStyle/>
          <a:p>
            <a:fld id="{CC0B023E-44D4-4685-833E-965D7FDD0525}" type="datetimeFigureOut">
              <a:rPr lang="en-US" smtClean="0"/>
              <a:t>9/30/2021</a:t>
            </a:fld>
            <a:endParaRPr lang="en-US"/>
          </a:p>
        </p:txBody>
      </p:sp>
      <p:sp>
        <p:nvSpPr>
          <p:cNvPr id="5" name="Footer Placeholder 4">
            <a:extLst>
              <a:ext uri="{FF2B5EF4-FFF2-40B4-BE49-F238E27FC236}">
                <a16:creationId xmlns:a16="http://schemas.microsoft.com/office/drawing/2014/main" id="{C3BD7D9A-5699-4E21-A59F-B1942B5EBD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CE07D-47F5-44D2-97F4-010A8719D066}"/>
              </a:ext>
            </a:extLst>
          </p:cNvPr>
          <p:cNvSpPr>
            <a:spLocks noGrp="1"/>
          </p:cNvSpPr>
          <p:nvPr>
            <p:ph type="sldNum" sz="quarter" idx="12"/>
          </p:nvPr>
        </p:nvSpPr>
        <p:spPr/>
        <p:txBody>
          <a:bodyPr/>
          <a:lstStyle/>
          <a:p>
            <a:fld id="{95177C70-3E29-4739-AA77-6A3848B1BAE4}" type="slidenum">
              <a:rPr lang="en-US" smtClean="0"/>
              <a:t>‹#›</a:t>
            </a:fld>
            <a:endParaRPr lang="en-US"/>
          </a:p>
        </p:txBody>
      </p:sp>
    </p:spTree>
    <p:extLst>
      <p:ext uri="{BB962C8B-B14F-4D97-AF65-F5344CB8AC3E}">
        <p14:creationId xmlns:p14="http://schemas.microsoft.com/office/powerpoint/2010/main" val="286379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487B6-32A4-4CDA-9C74-4B0BE7E536A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44A44EAA-3B2C-4D7A-9115-7CD59B68645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F92DFE2D-2B15-4417-A87A-C3A3C98FE8C7}"/>
              </a:ext>
            </a:extLst>
          </p:cNvPr>
          <p:cNvSpPr>
            <a:spLocks noGrp="1"/>
          </p:cNvSpPr>
          <p:nvPr>
            <p:ph type="dt" sz="half" idx="10"/>
          </p:nvPr>
        </p:nvSpPr>
        <p:spPr/>
        <p:txBody>
          <a:bodyPr/>
          <a:lstStyle/>
          <a:p>
            <a:fld id="{6CC893AF-959F-4691-B671-973B34B52254}" type="datetimeFigureOut">
              <a:rPr lang="es-419" smtClean="0"/>
              <a:t>30/9/2021</a:t>
            </a:fld>
            <a:endParaRPr lang="es-419"/>
          </a:p>
        </p:txBody>
      </p:sp>
      <p:sp>
        <p:nvSpPr>
          <p:cNvPr id="5" name="Marcador de pie de página 4">
            <a:extLst>
              <a:ext uri="{FF2B5EF4-FFF2-40B4-BE49-F238E27FC236}">
                <a16:creationId xmlns:a16="http://schemas.microsoft.com/office/drawing/2014/main" id="{0DAAA419-D58D-4C1C-AA25-0DCA1DDB0A1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6577EDC0-7D2A-4C41-9388-74FE34CC4D9F}"/>
              </a:ext>
            </a:extLst>
          </p:cNvPr>
          <p:cNvSpPr>
            <a:spLocks noGrp="1"/>
          </p:cNvSpPr>
          <p:nvPr>
            <p:ph type="sldNum" sz="quarter" idx="12"/>
          </p:nvPr>
        </p:nvSpPr>
        <p:spPr/>
        <p:txBody>
          <a:bodyPr/>
          <a:lstStyle/>
          <a:p>
            <a:fld id="{BC3FD3A5-43A3-4ED1-89AB-6BCFC1154189}" type="slidenum">
              <a:rPr lang="es-419" smtClean="0"/>
              <a:t>‹#›</a:t>
            </a:fld>
            <a:endParaRPr lang="es-419"/>
          </a:p>
        </p:txBody>
      </p:sp>
    </p:spTree>
    <p:extLst>
      <p:ext uri="{BB962C8B-B14F-4D97-AF65-F5344CB8AC3E}">
        <p14:creationId xmlns:p14="http://schemas.microsoft.com/office/powerpoint/2010/main" val="230958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FE82E2-42BA-4AB2-A185-D99E6DF41B2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9A89690-32FA-4ACF-9814-2503F218B9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5E934D1-61B0-4EC8-91CF-CB86FD623CF6}"/>
              </a:ext>
            </a:extLst>
          </p:cNvPr>
          <p:cNvSpPr>
            <a:spLocks noGrp="1"/>
          </p:cNvSpPr>
          <p:nvPr>
            <p:ph type="dt" sz="half" idx="10"/>
          </p:nvPr>
        </p:nvSpPr>
        <p:spPr/>
        <p:txBody>
          <a:bodyPr/>
          <a:lstStyle/>
          <a:p>
            <a:fld id="{6CC893AF-959F-4691-B671-973B34B52254}" type="datetimeFigureOut">
              <a:rPr lang="es-419" smtClean="0"/>
              <a:t>30/9/2021</a:t>
            </a:fld>
            <a:endParaRPr lang="es-419"/>
          </a:p>
        </p:txBody>
      </p:sp>
      <p:sp>
        <p:nvSpPr>
          <p:cNvPr id="5" name="Marcador de pie de página 4">
            <a:extLst>
              <a:ext uri="{FF2B5EF4-FFF2-40B4-BE49-F238E27FC236}">
                <a16:creationId xmlns:a16="http://schemas.microsoft.com/office/drawing/2014/main" id="{FB55E1BD-6697-4D18-9941-0191AC0413AC}"/>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2DDF0D86-48B8-4759-8B66-E63DD979058B}"/>
              </a:ext>
            </a:extLst>
          </p:cNvPr>
          <p:cNvSpPr>
            <a:spLocks noGrp="1"/>
          </p:cNvSpPr>
          <p:nvPr>
            <p:ph type="sldNum" sz="quarter" idx="12"/>
          </p:nvPr>
        </p:nvSpPr>
        <p:spPr/>
        <p:txBody>
          <a:bodyPr/>
          <a:lstStyle/>
          <a:p>
            <a:fld id="{BC3FD3A5-43A3-4ED1-89AB-6BCFC1154189}" type="slidenum">
              <a:rPr lang="es-419" smtClean="0"/>
              <a:t>‹#›</a:t>
            </a:fld>
            <a:endParaRPr lang="es-419"/>
          </a:p>
        </p:txBody>
      </p:sp>
    </p:spTree>
    <p:extLst>
      <p:ext uri="{BB962C8B-B14F-4D97-AF65-F5344CB8AC3E}">
        <p14:creationId xmlns:p14="http://schemas.microsoft.com/office/powerpoint/2010/main" val="613008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70596A-A73D-4102-9BAD-7841FC17C336}"/>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ADB56827-8179-435D-B908-41D3D422D30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D960F64E-2D35-4062-8ABC-42057753DC1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F042AAD2-9BAD-4696-9F64-EF0B4F78EDAC}"/>
              </a:ext>
            </a:extLst>
          </p:cNvPr>
          <p:cNvSpPr>
            <a:spLocks noGrp="1"/>
          </p:cNvSpPr>
          <p:nvPr>
            <p:ph type="dt" sz="half" idx="10"/>
          </p:nvPr>
        </p:nvSpPr>
        <p:spPr/>
        <p:txBody>
          <a:bodyPr/>
          <a:lstStyle/>
          <a:p>
            <a:fld id="{6CC893AF-959F-4691-B671-973B34B52254}" type="datetimeFigureOut">
              <a:rPr lang="es-419" smtClean="0"/>
              <a:t>30/9/2021</a:t>
            </a:fld>
            <a:endParaRPr lang="es-419"/>
          </a:p>
        </p:txBody>
      </p:sp>
      <p:sp>
        <p:nvSpPr>
          <p:cNvPr id="6" name="Marcador de pie de página 5">
            <a:extLst>
              <a:ext uri="{FF2B5EF4-FFF2-40B4-BE49-F238E27FC236}">
                <a16:creationId xmlns:a16="http://schemas.microsoft.com/office/drawing/2014/main" id="{F15C3E2D-33EE-45CA-BAE0-37D575920495}"/>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EA1711B4-85F0-4E13-9DAA-1836DE0D68B7}"/>
              </a:ext>
            </a:extLst>
          </p:cNvPr>
          <p:cNvSpPr>
            <a:spLocks noGrp="1"/>
          </p:cNvSpPr>
          <p:nvPr>
            <p:ph type="sldNum" sz="quarter" idx="12"/>
          </p:nvPr>
        </p:nvSpPr>
        <p:spPr/>
        <p:txBody>
          <a:bodyPr/>
          <a:lstStyle/>
          <a:p>
            <a:fld id="{BC3FD3A5-43A3-4ED1-89AB-6BCFC1154189}" type="slidenum">
              <a:rPr lang="es-419" smtClean="0"/>
              <a:t>‹#›</a:t>
            </a:fld>
            <a:endParaRPr lang="es-419"/>
          </a:p>
        </p:txBody>
      </p:sp>
    </p:spTree>
    <p:extLst>
      <p:ext uri="{BB962C8B-B14F-4D97-AF65-F5344CB8AC3E}">
        <p14:creationId xmlns:p14="http://schemas.microsoft.com/office/powerpoint/2010/main" val="296068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D68BC1-FDBF-4CA8-8116-842D4E0F9AA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91873343-DDAF-4515-98B7-0CFEF2460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4041360-D81F-4892-85B5-594476C2A84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4EBAD494-7B7F-4AB7-91F3-83BF8360F4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40BAE92-60A7-4EAB-B12B-D47D5C86A93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C0B53823-AED5-4F84-9462-912B7BD1988E}"/>
              </a:ext>
            </a:extLst>
          </p:cNvPr>
          <p:cNvSpPr>
            <a:spLocks noGrp="1"/>
          </p:cNvSpPr>
          <p:nvPr>
            <p:ph type="dt" sz="half" idx="10"/>
          </p:nvPr>
        </p:nvSpPr>
        <p:spPr/>
        <p:txBody>
          <a:bodyPr/>
          <a:lstStyle/>
          <a:p>
            <a:fld id="{6CC893AF-959F-4691-B671-973B34B52254}" type="datetimeFigureOut">
              <a:rPr lang="es-419" smtClean="0"/>
              <a:t>30/9/2021</a:t>
            </a:fld>
            <a:endParaRPr lang="es-419"/>
          </a:p>
        </p:txBody>
      </p:sp>
      <p:sp>
        <p:nvSpPr>
          <p:cNvPr id="8" name="Marcador de pie de página 7">
            <a:extLst>
              <a:ext uri="{FF2B5EF4-FFF2-40B4-BE49-F238E27FC236}">
                <a16:creationId xmlns:a16="http://schemas.microsoft.com/office/drawing/2014/main" id="{441ECFA7-8EF2-4931-8F32-F720CE86679E}"/>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9C853FDC-78EF-4F1E-848F-D9A5C44CACB6}"/>
              </a:ext>
            </a:extLst>
          </p:cNvPr>
          <p:cNvSpPr>
            <a:spLocks noGrp="1"/>
          </p:cNvSpPr>
          <p:nvPr>
            <p:ph type="sldNum" sz="quarter" idx="12"/>
          </p:nvPr>
        </p:nvSpPr>
        <p:spPr/>
        <p:txBody>
          <a:bodyPr/>
          <a:lstStyle/>
          <a:p>
            <a:fld id="{BC3FD3A5-43A3-4ED1-89AB-6BCFC1154189}" type="slidenum">
              <a:rPr lang="es-419" smtClean="0"/>
              <a:t>‹#›</a:t>
            </a:fld>
            <a:endParaRPr lang="es-419"/>
          </a:p>
        </p:txBody>
      </p:sp>
    </p:spTree>
    <p:extLst>
      <p:ext uri="{BB962C8B-B14F-4D97-AF65-F5344CB8AC3E}">
        <p14:creationId xmlns:p14="http://schemas.microsoft.com/office/powerpoint/2010/main" val="43348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B230C0-B97D-4DF3-9039-9565BB6D3A2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D28F7609-6482-4C6A-843F-3B3CD20FC902}"/>
              </a:ext>
            </a:extLst>
          </p:cNvPr>
          <p:cNvSpPr>
            <a:spLocks noGrp="1"/>
          </p:cNvSpPr>
          <p:nvPr>
            <p:ph type="dt" sz="half" idx="10"/>
          </p:nvPr>
        </p:nvSpPr>
        <p:spPr/>
        <p:txBody>
          <a:bodyPr/>
          <a:lstStyle/>
          <a:p>
            <a:fld id="{6CC893AF-959F-4691-B671-973B34B52254}" type="datetimeFigureOut">
              <a:rPr lang="es-419" smtClean="0"/>
              <a:t>30/9/2021</a:t>
            </a:fld>
            <a:endParaRPr lang="es-419"/>
          </a:p>
        </p:txBody>
      </p:sp>
      <p:sp>
        <p:nvSpPr>
          <p:cNvPr id="4" name="Marcador de pie de página 3">
            <a:extLst>
              <a:ext uri="{FF2B5EF4-FFF2-40B4-BE49-F238E27FC236}">
                <a16:creationId xmlns:a16="http://schemas.microsoft.com/office/drawing/2014/main" id="{5B9FBE18-B768-44F6-BB3F-8BEED812706B}"/>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202DA228-0BB9-46E0-868B-4BD220BC3920}"/>
              </a:ext>
            </a:extLst>
          </p:cNvPr>
          <p:cNvSpPr>
            <a:spLocks noGrp="1"/>
          </p:cNvSpPr>
          <p:nvPr>
            <p:ph type="sldNum" sz="quarter" idx="12"/>
          </p:nvPr>
        </p:nvSpPr>
        <p:spPr/>
        <p:txBody>
          <a:bodyPr/>
          <a:lstStyle/>
          <a:p>
            <a:fld id="{BC3FD3A5-43A3-4ED1-89AB-6BCFC1154189}" type="slidenum">
              <a:rPr lang="es-419" smtClean="0"/>
              <a:t>‹#›</a:t>
            </a:fld>
            <a:endParaRPr lang="es-419"/>
          </a:p>
        </p:txBody>
      </p:sp>
    </p:spTree>
    <p:extLst>
      <p:ext uri="{BB962C8B-B14F-4D97-AF65-F5344CB8AC3E}">
        <p14:creationId xmlns:p14="http://schemas.microsoft.com/office/powerpoint/2010/main" val="36997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24D8755-52F9-43CD-B910-E77D5DA054C5}"/>
              </a:ext>
            </a:extLst>
          </p:cNvPr>
          <p:cNvSpPr>
            <a:spLocks noGrp="1"/>
          </p:cNvSpPr>
          <p:nvPr>
            <p:ph type="dt" sz="half" idx="10"/>
          </p:nvPr>
        </p:nvSpPr>
        <p:spPr/>
        <p:txBody>
          <a:bodyPr/>
          <a:lstStyle/>
          <a:p>
            <a:fld id="{6CC893AF-959F-4691-B671-973B34B52254}" type="datetimeFigureOut">
              <a:rPr lang="es-419" smtClean="0"/>
              <a:t>30/9/2021</a:t>
            </a:fld>
            <a:endParaRPr lang="es-419"/>
          </a:p>
        </p:txBody>
      </p:sp>
      <p:sp>
        <p:nvSpPr>
          <p:cNvPr id="3" name="Marcador de pie de página 2">
            <a:extLst>
              <a:ext uri="{FF2B5EF4-FFF2-40B4-BE49-F238E27FC236}">
                <a16:creationId xmlns:a16="http://schemas.microsoft.com/office/drawing/2014/main" id="{BBCA4A9E-4B5D-416D-B909-ECC9EA80DC71}"/>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B179A88B-ACAC-4AFB-922E-E625B89F54F3}"/>
              </a:ext>
            </a:extLst>
          </p:cNvPr>
          <p:cNvSpPr>
            <a:spLocks noGrp="1"/>
          </p:cNvSpPr>
          <p:nvPr>
            <p:ph type="sldNum" sz="quarter" idx="12"/>
          </p:nvPr>
        </p:nvSpPr>
        <p:spPr/>
        <p:txBody>
          <a:bodyPr/>
          <a:lstStyle/>
          <a:p>
            <a:fld id="{BC3FD3A5-43A3-4ED1-89AB-6BCFC1154189}" type="slidenum">
              <a:rPr lang="es-419" smtClean="0"/>
              <a:t>‹#›</a:t>
            </a:fld>
            <a:endParaRPr lang="es-419"/>
          </a:p>
        </p:txBody>
      </p:sp>
    </p:spTree>
    <p:extLst>
      <p:ext uri="{BB962C8B-B14F-4D97-AF65-F5344CB8AC3E}">
        <p14:creationId xmlns:p14="http://schemas.microsoft.com/office/powerpoint/2010/main" val="421653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39CC57-F2F5-4C7E-A8E7-9751DA21E26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F74386AF-E9C8-46A0-8BEA-63B10D545B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56666E2B-32CB-42A5-8E54-8CFB9E262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E461942-3010-4B1E-B670-4F3B443E98FD}"/>
              </a:ext>
            </a:extLst>
          </p:cNvPr>
          <p:cNvSpPr>
            <a:spLocks noGrp="1"/>
          </p:cNvSpPr>
          <p:nvPr>
            <p:ph type="dt" sz="half" idx="10"/>
          </p:nvPr>
        </p:nvSpPr>
        <p:spPr/>
        <p:txBody>
          <a:bodyPr/>
          <a:lstStyle/>
          <a:p>
            <a:fld id="{6CC893AF-959F-4691-B671-973B34B52254}" type="datetimeFigureOut">
              <a:rPr lang="es-419" smtClean="0"/>
              <a:t>30/9/2021</a:t>
            </a:fld>
            <a:endParaRPr lang="es-419"/>
          </a:p>
        </p:txBody>
      </p:sp>
      <p:sp>
        <p:nvSpPr>
          <p:cNvPr id="6" name="Marcador de pie de página 5">
            <a:extLst>
              <a:ext uri="{FF2B5EF4-FFF2-40B4-BE49-F238E27FC236}">
                <a16:creationId xmlns:a16="http://schemas.microsoft.com/office/drawing/2014/main" id="{9B00D6BB-B78F-4FFF-800A-DBF88A43290E}"/>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C505926B-1FC6-4ABC-B68D-52F47B3F4A43}"/>
              </a:ext>
            </a:extLst>
          </p:cNvPr>
          <p:cNvSpPr>
            <a:spLocks noGrp="1"/>
          </p:cNvSpPr>
          <p:nvPr>
            <p:ph type="sldNum" sz="quarter" idx="12"/>
          </p:nvPr>
        </p:nvSpPr>
        <p:spPr/>
        <p:txBody>
          <a:bodyPr/>
          <a:lstStyle/>
          <a:p>
            <a:fld id="{BC3FD3A5-43A3-4ED1-89AB-6BCFC1154189}" type="slidenum">
              <a:rPr lang="es-419" smtClean="0"/>
              <a:t>‹#›</a:t>
            </a:fld>
            <a:endParaRPr lang="es-419"/>
          </a:p>
        </p:txBody>
      </p:sp>
    </p:spTree>
    <p:extLst>
      <p:ext uri="{BB962C8B-B14F-4D97-AF65-F5344CB8AC3E}">
        <p14:creationId xmlns:p14="http://schemas.microsoft.com/office/powerpoint/2010/main" val="252669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10DDE2-0049-4EE7-8A49-993A2F195F1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10D5DC0A-622F-4083-892D-D5E5AE8C0B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a:extLst>
              <a:ext uri="{FF2B5EF4-FFF2-40B4-BE49-F238E27FC236}">
                <a16:creationId xmlns:a16="http://schemas.microsoft.com/office/drawing/2014/main" id="{38FB8B1B-F473-4EF9-A06F-DC98571C43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D7DDBC2-415A-4D0A-8CA6-6BBBBC35A98F}"/>
              </a:ext>
            </a:extLst>
          </p:cNvPr>
          <p:cNvSpPr>
            <a:spLocks noGrp="1"/>
          </p:cNvSpPr>
          <p:nvPr>
            <p:ph type="dt" sz="half" idx="10"/>
          </p:nvPr>
        </p:nvSpPr>
        <p:spPr/>
        <p:txBody>
          <a:bodyPr/>
          <a:lstStyle/>
          <a:p>
            <a:fld id="{6CC893AF-959F-4691-B671-973B34B52254}" type="datetimeFigureOut">
              <a:rPr lang="es-419" smtClean="0"/>
              <a:t>30/9/2021</a:t>
            </a:fld>
            <a:endParaRPr lang="es-419"/>
          </a:p>
        </p:txBody>
      </p:sp>
      <p:sp>
        <p:nvSpPr>
          <p:cNvPr id="6" name="Marcador de pie de página 5">
            <a:extLst>
              <a:ext uri="{FF2B5EF4-FFF2-40B4-BE49-F238E27FC236}">
                <a16:creationId xmlns:a16="http://schemas.microsoft.com/office/drawing/2014/main" id="{11F9EFB5-3F1A-4874-AF10-3523DF6C21BD}"/>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88837681-C751-413F-86BE-16F37DA456DE}"/>
              </a:ext>
            </a:extLst>
          </p:cNvPr>
          <p:cNvSpPr>
            <a:spLocks noGrp="1"/>
          </p:cNvSpPr>
          <p:nvPr>
            <p:ph type="sldNum" sz="quarter" idx="12"/>
          </p:nvPr>
        </p:nvSpPr>
        <p:spPr/>
        <p:txBody>
          <a:bodyPr/>
          <a:lstStyle/>
          <a:p>
            <a:fld id="{BC3FD3A5-43A3-4ED1-89AB-6BCFC1154189}" type="slidenum">
              <a:rPr lang="es-419" smtClean="0"/>
              <a:t>‹#›</a:t>
            </a:fld>
            <a:endParaRPr lang="es-419"/>
          </a:p>
        </p:txBody>
      </p:sp>
    </p:spTree>
    <p:extLst>
      <p:ext uri="{BB962C8B-B14F-4D97-AF65-F5344CB8AC3E}">
        <p14:creationId xmlns:p14="http://schemas.microsoft.com/office/powerpoint/2010/main" val="3931253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FB413F-C7F7-40C3-9683-F07474A5E6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26566DD6-0E17-4947-9293-9B0CF18657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F0AC7252-38D6-4D2A-8265-591DDA8590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893AF-959F-4691-B671-973B34B52254}" type="datetimeFigureOut">
              <a:rPr lang="es-419" smtClean="0"/>
              <a:t>30/9/2021</a:t>
            </a:fld>
            <a:endParaRPr lang="es-419"/>
          </a:p>
        </p:txBody>
      </p:sp>
      <p:sp>
        <p:nvSpPr>
          <p:cNvPr id="5" name="Marcador de pie de página 4">
            <a:extLst>
              <a:ext uri="{FF2B5EF4-FFF2-40B4-BE49-F238E27FC236}">
                <a16:creationId xmlns:a16="http://schemas.microsoft.com/office/drawing/2014/main" id="{66F5AC45-FDE0-4D2E-ACAF-2BD1E9E5A7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id="{CC5FDF61-6956-4A9F-8E66-1E04D0B95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FD3A5-43A3-4ED1-89AB-6BCFC1154189}" type="slidenum">
              <a:rPr lang="es-419" smtClean="0"/>
              <a:t>‹#›</a:t>
            </a:fld>
            <a:endParaRPr lang="es-419"/>
          </a:p>
        </p:txBody>
      </p:sp>
    </p:spTree>
    <p:extLst>
      <p:ext uri="{BB962C8B-B14F-4D97-AF65-F5344CB8AC3E}">
        <p14:creationId xmlns:p14="http://schemas.microsoft.com/office/powerpoint/2010/main" val="2648259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AFAA94-0D1B-40E4-932D-2E5148069069}"/>
              </a:ext>
            </a:extLst>
          </p:cNvPr>
          <p:cNvSpPr>
            <a:spLocks noGrp="1"/>
          </p:cNvSpPr>
          <p:nvPr>
            <p:ph type="title"/>
          </p:nvPr>
        </p:nvSpPr>
        <p:spPr>
          <a:xfrm>
            <a:off x="0" y="1"/>
            <a:ext cx="12192000" cy="914400"/>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EFF6C4D2-E8E8-4B3F-BD41-D2D75607BF05}"/>
              </a:ext>
            </a:extLst>
          </p:cNvPr>
          <p:cNvSpPr>
            <a:spLocks noGrp="1"/>
          </p:cNvSpPr>
          <p:nvPr>
            <p:ph type="body" idx="1"/>
          </p:nvPr>
        </p:nvSpPr>
        <p:spPr>
          <a:xfrm>
            <a:off x="457200" y="1371600"/>
            <a:ext cx="114300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pic>
        <p:nvPicPr>
          <p:cNvPr id="6" name="Picture 5" descr="A drawing of a person&#10;&#10;Description automatically generated">
            <a:extLst>
              <a:ext uri="{FF2B5EF4-FFF2-40B4-BE49-F238E27FC236}">
                <a16:creationId xmlns:a16="http://schemas.microsoft.com/office/drawing/2014/main" id="{A3EB4EAF-AE2E-4064-9928-29F62484BD6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41280" y="6309360"/>
            <a:ext cx="1540764" cy="228600"/>
          </a:xfrm>
          <a:prstGeom prst="rect">
            <a:avLst/>
          </a:prstGeom>
        </p:spPr>
      </p:pic>
    </p:spTree>
    <p:extLst>
      <p:ext uri="{BB962C8B-B14F-4D97-AF65-F5344CB8AC3E}">
        <p14:creationId xmlns:p14="http://schemas.microsoft.com/office/powerpoint/2010/main" val="546698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DBCED3B7-51BB-457E-833E-E83DEBF65313}"/>
              </a:ext>
            </a:extLst>
          </p:cNvPr>
          <p:cNvPicPr>
            <a:picLocks noChangeAspect="1"/>
          </p:cNvPicPr>
          <p:nvPr/>
        </p:nvPicPr>
        <p:blipFill>
          <a:blip r:embed="rId3"/>
          <a:stretch>
            <a:fillRect/>
          </a:stretch>
        </p:blipFill>
        <p:spPr>
          <a:xfrm>
            <a:off x="3200400" y="1028700"/>
            <a:ext cx="8991600" cy="5829300"/>
          </a:xfrm>
          <a:prstGeom prst="rect">
            <a:avLst/>
          </a:prstGeom>
        </p:spPr>
      </p:pic>
      <p:pic>
        <p:nvPicPr>
          <p:cNvPr id="1026" name="Picture 2">
            <a:extLst>
              <a:ext uri="{FF2B5EF4-FFF2-40B4-BE49-F238E27FC236}">
                <a16:creationId xmlns:a16="http://schemas.microsoft.com/office/drawing/2014/main" id="{4826666E-14C8-4D2B-8FCE-FD7F8B01D6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7604" y="119920"/>
            <a:ext cx="5562600" cy="81915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F597437-349A-4353-906E-EFC5D1290B5D}"/>
              </a:ext>
            </a:extLst>
          </p:cNvPr>
          <p:cNvSpPr txBox="1"/>
          <p:nvPr/>
        </p:nvSpPr>
        <p:spPr>
          <a:xfrm>
            <a:off x="212124" y="1334961"/>
            <a:ext cx="8991600" cy="3147528"/>
          </a:xfrm>
          <a:prstGeom prst="rect">
            <a:avLst/>
          </a:prstGeom>
          <a:noFill/>
        </p:spPr>
        <p:txBody>
          <a:bodyPr wrap="square" rtlCol="0">
            <a:spAutoFit/>
          </a:bodyPr>
          <a:lstStyle/>
          <a:p>
            <a:pPr>
              <a:spcAft>
                <a:spcPts val="800"/>
              </a:spcAft>
            </a:pPr>
            <a:r>
              <a:rPr lang="es-ES" sz="4000" b="1" dirty="0">
                <a:solidFill>
                  <a:srgbClr val="911939"/>
                </a:solidFill>
                <a:effectLst/>
                <a:latin typeface="Avenir-Medium"/>
                <a:ea typeface="Calibri" panose="020F0502020204030204" pitchFamily="34" charset="0"/>
                <a:cs typeface="Avenir-Medium"/>
              </a:rPr>
              <a:t>Resultados de la Encuest</a:t>
            </a:r>
            <a:r>
              <a:rPr lang="es-ES" sz="4000" b="1" dirty="0">
                <a:solidFill>
                  <a:srgbClr val="911939"/>
                </a:solidFill>
                <a:latin typeface="Avenir-Medium"/>
                <a:ea typeface="Calibri" panose="020F0502020204030204" pitchFamily="34" charset="0"/>
                <a:cs typeface="Avenir-Medium"/>
              </a:rPr>
              <a:t>a Regional sobre el acceso de las personas con VIH a las vacunas para el COVID-19</a:t>
            </a:r>
          </a:p>
          <a:p>
            <a:pPr>
              <a:lnSpc>
                <a:spcPct val="107000"/>
              </a:lnSpc>
              <a:spcAft>
                <a:spcPts val="800"/>
              </a:spcAft>
            </a:pPr>
            <a:r>
              <a:rPr lang="es-ES" sz="3800" b="1" i="1" dirty="0">
                <a:solidFill>
                  <a:srgbClr val="911939"/>
                </a:solidFill>
                <a:effectLst/>
                <a:latin typeface="Avenir-Medium"/>
                <a:ea typeface="Calibri" panose="020F0502020204030204" pitchFamily="34" charset="0"/>
                <a:cs typeface="Avenir-Medium"/>
              </a:rPr>
              <a:t>Corresponsales Clave </a:t>
            </a:r>
          </a:p>
          <a:p>
            <a:pPr algn="just">
              <a:lnSpc>
                <a:spcPct val="107000"/>
              </a:lnSpc>
              <a:spcAft>
                <a:spcPts val="800"/>
              </a:spcAft>
            </a:pPr>
            <a:endParaRPr lang="es-419" sz="2400" dirty="0">
              <a:latin typeface="Avenir-Book"/>
              <a:ea typeface="Calibri" panose="020F0502020204030204" pitchFamily="34" charset="0"/>
              <a:cs typeface="Avenir-Book"/>
            </a:endParaRPr>
          </a:p>
        </p:txBody>
      </p:sp>
      <p:sp>
        <p:nvSpPr>
          <p:cNvPr id="5" name="CuadroTexto 4">
            <a:extLst>
              <a:ext uri="{FF2B5EF4-FFF2-40B4-BE49-F238E27FC236}">
                <a16:creationId xmlns:a16="http://schemas.microsoft.com/office/drawing/2014/main" id="{D78895F8-9566-4DC5-8BE6-83CD44F48F72}"/>
              </a:ext>
            </a:extLst>
          </p:cNvPr>
          <p:cNvSpPr txBox="1"/>
          <p:nvPr/>
        </p:nvSpPr>
        <p:spPr>
          <a:xfrm>
            <a:off x="99596" y="5350995"/>
            <a:ext cx="4608328" cy="1200329"/>
          </a:xfrm>
          <a:prstGeom prst="rect">
            <a:avLst/>
          </a:prstGeom>
          <a:noFill/>
        </p:spPr>
        <p:txBody>
          <a:bodyPr wrap="square" rtlCol="0">
            <a:spAutoFit/>
          </a:bodyPr>
          <a:lstStyle/>
          <a:p>
            <a:r>
              <a:rPr lang="es-ES" sz="2400" b="1" dirty="0">
                <a:solidFill>
                  <a:srgbClr val="911939"/>
                </a:solidFill>
                <a:effectLst/>
                <a:ea typeface="Calibri" panose="020F0502020204030204" pitchFamily="34" charset="0"/>
                <a:cs typeface="Avenir-Medium"/>
              </a:rPr>
              <a:t>Dra. Alejandra </a:t>
            </a:r>
            <a:r>
              <a:rPr lang="es-ES" sz="2400" b="1" dirty="0" err="1">
                <a:solidFill>
                  <a:srgbClr val="911939"/>
                </a:solidFill>
                <a:effectLst/>
                <a:ea typeface="Calibri" panose="020F0502020204030204" pitchFamily="34" charset="0"/>
                <a:cs typeface="Avenir-Medium"/>
              </a:rPr>
              <a:t>Corao</a:t>
            </a:r>
            <a:endParaRPr lang="es-ES" sz="2400" b="1" dirty="0">
              <a:solidFill>
                <a:srgbClr val="911939"/>
              </a:solidFill>
              <a:effectLst/>
              <a:ea typeface="Calibri" panose="020F0502020204030204" pitchFamily="34" charset="0"/>
              <a:cs typeface="Avenir-Medium"/>
            </a:endParaRPr>
          </a:p>
          <a:p>
            <a:r>
              <a:rPr lang="es-419" sz="2400" dirty="0">
                <a:solidFill>
                  <a:srgbClr val="911939"/>
                </a:solidFill>
                <a:effectLst/>
                <a:ea typeface="Calibri" panose="020F0502020204030204" pitchFamily="34" charset="0"/>
                <a:cs typeface="Avenir-Medium"/>
              </a:rPr>
              <a:t>Directora Regional de ONUSIDA para América Latina y el Caribe </a:t>
            </a:r>
            <a:r>
              <a:rPr lang="es-419" sz="2400" dirty="0" err="1">
                <a:solidFill>
                  <a:srgbClr val="911939"/>
                </a:solidFill>
                <a:effectLst/>
                <a:ea typeface="Calibri" panose="020F0502020204030204" pitchFamily="34" charset="0"/>
                <a:cs typeface="Avenir-Medium"/>
              </a:rPr>
              <a:t>a.i.</a:t>
            </a:r>
            <a:endParaRPr lang="es-419" dirty="0">
              <a:ea typeface="Calibri" panose="020F0502020204030204" pitchFamily="34" charset="0"/>
              <a:cs typeface="Avenir-Book"/>
            </a:endParaRPr>
          </a:p>
        </p:txBody>
      </p:sp>
    </p:spTree>
    <p:extLst>
      <p:ext uri="{BB962C8B-B14F-4D97-AF65-F5344CB8AC3E}">
        <p14:creationId xmlns:p14="http://schemas.microsoft.com/office/powerpoint/2010/main" val="1812127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C1B7ECA-1D33-4D9E-B99B-494F658A9A81}"/>
              </a:ext>
            </a:extLst>
          </p:cNvPr>
          <p:cNvPicPr>
            <a:picLocks noChangeAspect="1"/>
          </p:cNvPicPr>
          <p:nvPr/>
        </p:nvPicPr>
        <p:blipFill>
          <a:blip r:embed="rId3"/>
          <a:stretch>
            <a:fillRect/>
          </a:stretch>
        </p:blipFill>
        <p:spPr>
          <a:xfrm>
            <a:off x="0" y="-9427"/>
            <a:ext cx="12192000" cy="466725"/>
          </a:xfrm>
          <a:prstGeom prst="rect">
            <a:avLst/>
          </a:prstGeom>
        </p:spPr>
      </p:pic>
      <p:pic>
        <p:nvPicPr>
          <p:cNvPr id="3" name="Imagen 2">
            <a:extLst>
              <a:ext uri="{FF2B5EF4-FFF2-40B4-BE49-F238E27FC236}">
                <a16:creationId xmlns:a16="http://schemas.microsoft.com/office/drawing/2014/main" id="{62031276-F505-42CC-AB69-E6CD4BCC553E}"/>
              </a:ext>
            </a:extLst>
          </p:cNvPr>
          <p:cNvPicPr>
            <a:picLocks noChangeAspect="1"/>
          </p:cNvPicPr>
          <p:nvPr/>
        </p:nvPicPr>
        <p:blipFill>
          <a:blip r:embed="rId4"/>
          <a:stretch>
            <a:fillRect/>
          </a:stretch>
        </p:blipFill>
        <p:spPr>
          <a:xfrm>
            <a:off x="6505575" y="6407176"/>
            <a:ext cx="5686425" cy="457200"/>
          </a:xfrm>
          <a:prstGeom prst="rect">
            <a:avLst/>
          </a:prstGeom>
        </p:spPr>
      </p:pic>
      <p:sp>
        <p:nvSpPr>
          <p:cNvPr id="8" name="CuadroTexto 7">
            <a:extLst>
              <a:ext uri="{FF2B5EF4-FFF2-40B4-BE49-F238E27FC236}">
                <a16:creationId xmlns:a16="http://schemas.microsoft.com/office/drawing/2014/main" id="{A97F3A93-A185-47A9-A531-8A08A4D69FD5}"/>
              </a:ext>
            </a:extLst>
          </p:cNvPr>
          <p:cNvSpPr txBox="1"/>
          <p:nvPr/>
        </p:nvSpPr>
        <p:spPr>
          <a:xfrm>
            <a:off x="4041238" y="1968325"/>
            <a:ext cx="7439562" cy="3239733"/>
          </a:xfrm>
          <a:prstGeom prst="rect">
            <a:avLst/>
          </a:prstGeom>
          <a:noFill/>
        </p:spPr>
        <p:txBody>
          <a:bodyPr wrap="square" rtlCol="0">
            <a:spAutoFit/>
          </a:bodyPr>
          <a:lstStyle/>
          <a:p>
            <a:pPr algn="ctr">
              <a:lnSpc>
                <a:spcPct val="107000"/>
              </a:lnSpc>
              <a:spcAft>
                <a:spcPts val="800"/>
              </a:spcAft>
            </a:pPr>
            <a:endParaRPr lang="es-AR" sz="800" b="1" dirty="0">
              <a:solidFill>
                <a:schemeClr val="accent1"/>
              </a:solidFill>
              <a:latin typeface="Avenir-Medium"/>
            </a:endParaRPr>
          </a:p>
          <a:p>
            <a:pPr marL="342900" indent="-342900">
              <a:lnSpc>
                <a:spcPct val="107000"/>
              </a:lnSpc>
              <a:spcAft>
                <a:spcPts val="800"/>
              </a:spcAft>
              <a:buBlip>
                <a:blip r:embed="rId5"/>
              </a:buBlip>
            </a:pPr>
            <a:r>
              <a:rPr lang="es-AR" sz="4000" dirty="0">
                <a:solidFill>
                  <a:schemeClr val="accent1"/>
                </a:solidFill>
                <a:latin typeface="Avenir-Medium"/>
              </a:rPr>
              <a:t> Vigilancia de contraindicaciones</a:t>
            </a:r>
          </a:p>
          <a:p>
            <a:pPr marL="342900" indent="-342900">
              <a:lnSpc>
                <a:spcPct val="107000"/>
              </a:lnSpc>
              <a:spcAft>
                <a:spcPts val="800"/>
              </a:spcAft>
              <a:buBlip>
                <a:blip r:embed="rId5"/>
              </a:buBlip>
            </a:pPr>
            <a:r>
              <a:rPr lang="es-AR" sz="4000" dirty="0">
                <a:solidFill>
                  <a:schemeClr val="accent1"/>
                </a:solidFill>
                <a:latin typeface="Avenir-Medium"/>
              </a:rPr>
              <a:t> Condicionamiento</a:t>
            </a:r>
          </a:p>
          <a:p>
            <a:pPr marL="342900" indent="-342900">
              <a:lnSpc>
                <a:spcPct val="107000"/>
              </a:lnSpc>
              <a:spcAft>
                <a:spcPts val="800"/>
              </a:spcAft>
              <a:buBlip>
                <a:blip r:embed="rId5"/>
              </a:buBlip>
            </a:pPr>
            <a:r>
              <a:rPr lang="es-AR" sz="4000" dirty="0">
                <a:solidFill>
                  <a:schemeClr val="accent1"/>
                </a:solidFill>
                <a:latin typeface="Avenir-Medium"/>
              </a:rPr>
              <a:t> Confidencialidad</a:t>
            </a:r>
          </a:p>
          <a:p>
            <a:pPr marL="342900" indent="-342900">
              <a:lnSpc>
                <a:spcPct val="107000"/>
              </a:lnSpc>
              <a:spcAft>
                <a:spcPts val="800"/>
              </a:spcAft>
              <a:buBlip>
                <a:blip r:embed="rId5"/>
              </a:buBlip>
            </a:pPr>
            <a:r>
              <a:rPr lang="es-AR" sz="4000" dirty="0">
                <a:solidFill>
                  <a:schemeClr val="accent1"/>
                </a:solidFill>
                <a:latin typeface="Avenir-Medium"/>
              </a:rPr>
              <a:t> Seguimiento</a:t>
            </a:r>
          </a:p>
        </p:txBody>
      </p:sp>
      <p:sp>
        <p:nvSpPr>
          <p:cNvPr id="10" name="CuadroTexto 9">
            <a:extLst>
              <a:ext uri="{FF2B5EF4-FFF2-40B4-BE49-F238E27FC236}">
                <a16:creationId xmlns:a16="http://schemas.microsoft.com/office/drawing/2014/main" id="{B4329DBA-2994-436C-B4A8-BE3A9D60A17E}"/>
              </a:ext>
            </a:extLst>
          </p:cNvPr>
          <p:cNvSpPr txBox="1"/>
          <p:nvPr/>
        </p:nvSpPr>
        <p:spPr>
          <a:xfrm>
            <a:off x="0" y="727439"/>
            <a:ext cx="8982881" cy="658835"/>
          </a:xfrm>
          <a:prstGeom prst="rect">
            <a:avLst/>
          </a:prstGeom>
          <a:noFill/>
        </p:spPr>
        <p:txBody>
          <a:bodyPr wrap="square">
            <a:spAutoFit/>
          </a:bodyPr>
          <a:lstStyle/>
          <a:p>
            <a:pPr algn="ctr">
              <a:lnSpc>
                <a:spcPct val="107000"/>
              </a:lnSpc>
              <a:spcAft>
                <a:spcPts val="800"/>
              </a:spcAft>
            </a:pPr>
            <a:r>
              <a:rPr lang="es-419" sz="3600" b="1" dirty="0">
                <a:solidFill>
                  <a:srgbClr val="911939"/>
                </a:solidFill>
                <a:latin typeface="Avenir-Medium"/>
              </a:rPr>
              <a:t>Consideraciones sobre las vacunas en PVVS</a:t>
            </a:r>
          </a:p>
        </p:txBody>
      </p:sp>
      <p:pic>
        <p:nvPicPr>
          <p:cNvPr id="9" name="Picture 4">
            <a:extLst>
              <a:ext uri="{FF2B5EF4-FFF2-40B4-BE49-F238E27FC236}">
                <a16:creationId xmlns:a16="http://schemas.microsoft.com/office/drawing/2014/main" id="{12EB2185-7CC5-4173-AC93-AD118EB387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227" y="2891758"/>
            <a:ext cx="1399086" cy="1392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133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C1B7ECA-1D33-4D9E-B99B-494F658A9A81}"/>
              </a:ext>
            </a:extLst>
          </p:cNvPr>
          <p:cNvPicPr>
            <a:picLocks noChangeAspect="1"/>
          </p:cNvPicPr>
          <p:nvPr/>
        </p:nvPicPr>
        <p:blipFill>
          <a:blip r:embed="rId3"/>
          <a:stretch>
            <a:fillRect/>
          </a:stretch>
        </p:blipFill>
        <p:spPr>
          <a:xfrm>
            <a:off x="0" y="-9427"/>
            <a:ext cx="12192000" cy="466725"/>
          </a:xfrm>
          <a:prstGeom prst="rect">
            <a:avLst/>
          </a:prstGeom>
        </p:spPr>
      </p:pic>
      <p:pic>
        <p:nvPicPr>
          <p:cNvPr id="3" name="Imagen 2">
            <a:extLst>
              <a:ext uri="{FF2B5EF4-FFF2-40B4-BE49-F238E27FC236}">
                <a16:creationId xmlns:a16="http://schemas.microsoft.com/office/drawing/2014/main" id="{62031276-F505-42CC-AB69-E6CD4BCC553E}"/>
              </a:ext>
            </a:extLst>
          </p:cNvPr>
          <p:cNvPicPr>
            <a:picLocks noChangeAspect="1"/>
          </p:cNvPicPr>
          <p:nvPr/>
        </p:nvPicPr>
        <p:blipFill>
          <a:blip r:embed="rId4"/>
          <a:stretch>
            <a:fillRect/>
          </a:stretch>
        </p:blipFill>
        <p:spPr>
          <a:xfrm>
            <a:off x="6505575" y="6407176"/>
            <a:ext cx="5686425" cy="457200"/>
          </a:xfrm>
          <a:prstGeom prst="rect">
            <a:avLst/>
          </a:prstGeom>
        </p:spPr>
      </p:pic>
      <p:sp>
        <p:nvSpPr>
          <p:cNvPr id="10" name="CuadroTexto 9">
            <a:extLst>
              <a:ext uri="{FF2B5EF4-FFF2-40B4-BE49-F238E27FC236}">
                <a16:creationId xmlns:a16="http://schemas.microsoft.com/office/drawing/2014/main" id="{B4329DBA-2994-436C-B4A8-BE3A9D60A17E}"/>
              </a:ext>
            </a:extLst>
          </p:cNvPr>
          <p:cNvSpPr txBox="1"/>
          <p:nvPr/>
        </p:nvSpPr>
        <p:spPr>
          <a:xfrm>
            <a:off x="4203511" y="819889"/>
            <a:ext cx="8259862" cy="627351"/>
          </a:xfrm>
          <a:prstGeom prst="rect">
            <a:avLst/>
          </a:prstGeom>
          <a:noFill/>
        </p:spPr>
        <p:txBody>
          <a:bodyPr wrap="square">
            <a:spAutoFit/>
          </a:bodyPr>
          <a:lstStyle/>
          <a:p>
            <a:pPr algn="ctr">
              <a:lnSpc>
                <a:spcPct val="107000"/>
              </a:lnSpc>
              <a:spcAft>
                <a:spcPts val="800"/>
              </a:spcAft>
            </a:pPr>
            <a:r>
              <a:rPr lang="es-419" sz="3400" b="1" dirty="0">
                <a:solidFill>
                  <a:srgbClr val="911939"/>
                </a:solidFill>
                <a:latin typeface="Avenir-Medium"/>
              </a:rPr>
              <a:t>La tercera dosis de vacuna para COVID-19</a:t>
            </a:r>
          </a:p>
        </p:txBody>
      </p:sp>
      <p:pic>
        <p:nvPicPr>
          <p:cNvPr id="7" name="Imagen 6">
            <a:extLst>
              <a:ext uri="{FF2B5EF4-FFF2-40B4-BE49-F238E27FC236}">
                <a16:creationId xmlns:a16="http://schemas.microsoft.com/office/drawing/2014/main" id="{216AD7E3-9B67-4763-BC4D-57955A473C81}"/>
              </a:ext>
            </a:extLst>
          </p:cNvPr>
          <p:cNvPicPr>
            <a:picLocks noChangeAspect="1"/>
          </p:cNvPicPr>
          <p:nvPr/>
        </p:nvPicPr>
        <p:blipFill>
          <a:blip r:embed="rId5"/>
          <a:stretch>
            <a:fillRect/>
          </a:stretch>
        </p:blipFill>
        <p:spPr>
          <a:xfrm>
            <a:off x="124413" y="594978"/>
            <a:ext cx="4212353" cy="6092133"/>
          </a:xfrm>
          <a:prstGeom prst="rect">
            <a:avLst/>
          </a:prstGeom>
        </p:spPr>
      </p:pic>
      <p:sp>
        <p:nvSpPr>
          <p:cNvPr id="11" name="TextBox 5">
            <a:extLst>
              <a:ext uri="{FF2B5EF4-FFF2-40B4-BE49-F238E27FC236}">
                <a16:creationId xmlns:a16="http://schemas.microsoft.com/office/drawing/2014/main" id="{9BFA8F53-98A2-4837-90AD-0DD84FBBBBA3}"/>
              </a:ext>
            </a:extLst>
          </p:cNvPr>
          <p:cNvSpPr txBox="1"/>
          <p:nvPr/>
        </p:nvSpPr>
        <p:spPr>
          <a:xfrm>
            <a:off x="5411972" y="1871330"/>
            <a:ext cx="6539023"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2800" b="1" i="0" u="none" strike="noStrike" kern="1200" cap="none" spc="0" normalizeH="0" baseline="0" noProof="0" dirty="0">
                <a:ln>
                  <a:noFill/>
                </a:ln>
                <a:solidFill>
                  <a:srgbClr val="FF0000"/>
                </a:solidFill>
                <a:effectLst/>
                <a:uLnTx/>
                <a:uFillTx/>
                <a:latin typeface="Arial" panose="020B0604020202020204"/>
                <a:ea typeface="+mn-ea"/>
                <a:cs typeface="+mn-cs"/>
              </a:rPr>
              <a:t>Países que actualmente aplican la tercera dosis, priorizando a las personas con inmunosupresión moderada o grave por diferentes patologías, incluidas las personas con VIH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07E5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2800" b="1" i="0" u="none" strike="noStrike" kern="1200" cap="none" spc="0" normalizeH="0" baseline="0" noProof="0" dirty="0">
                <a:ln>
                  <a:noFill/>
                </a:ln>
                <a:solidFill>
                  <a:srgbClr val="E07E55"/>
                </a:solidFill>
                <a:effectLst/>
                <a:uLnTx/>
                <a:uFillTx/>
                <a:latin typeface="Arial" panose="020B0604020202020204"/>
                <a:ea typeface="+mn-ea"/>
                <a:cs typeface="+mn-cs"/>
              </a:rPr>
              <a:t>Países que actualmente estudian la aplicación de la tercera dosis</a:t>
            </a:r>
            <a:endParaRPr kumimoji="0" lang="en-US" sz="500" b="1" i="0" u="none" strike="noStrike" kern="1200" cap="none" spc="0" normalizeH="0" baseline="0" noProof="0" dirty="0">
              <a:ln>
                <a:noFill/>
              </a:ln>
              <a:solidFill>
                <a:srgbClr val="E07E55"/>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67074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C1B7ECA-1D33-4D9E-B99B-494F658A9A81}"/>
              </a:ext>
            </a:extLst>
          </p:cNvPr>
          <p:cNvPicPr>
            <a:picLocks noChangeAspect="1"/>
          </p:cNvPicPr>
          <p:nvPr/>
        </p:nvPicPr>
        <p:blipFill>
          <a:blip r:embed="rId3"/>
          <a:stretch>
            <a:fillRect/>
          </a:stretch>
        </p:blipFill>
        <p:spPr>
          <a:xfrm>
            <a:off x="0" y="-9427"/>
            <a:ext cx="12192000" cy="466725"/>
          </a:xfrm>
          <a:prstGeom prst="rect">
            <a:avLst/>
          </a:prstGeom>
        </p:spPr>
      </p:pic>
      <p:sp>
        <p:nvSpPr>
          <p:cNvPr id="6" name="CuadroTexto 5">
            <a:extLst>
              <a:ext uri="{FF2B5EF4-FFF2-40B4-BE49-F238E27FC236}">
                <a16:creationId xmlns:a16="http://schemas.microsoft.com/office/drawing/2014/main" id="{50C7F0A5-37B3-4B35-B356-991A10182766}"/>
              </a:ext>
            </a:extLst>
          </p:cNvPr>
          <p:cNvSpPr txBox="1"/>
          <p:nvPr/>
        </p:nvSpPr>
        <p:spPr>
          <a:xfrm>
            <a:off x="419023" y="609468"/>
            <a:ext cx="6908877" cy="1939698"/>
          </a:xfrm>
          <a:prstGeom prst="rect">
            <a:avLst/>
          </a:prstGeom>
          <a:noFill/>
        </p:spPr>
        <p:txBody>
          <a:bodyPr wrap="square" rtlCol="0">
            <a:spAutoFit/>
          </a:bodyPr>
          <a:lstStyle/>
          <a:p>
            <a:pPr algn="ctr"/>
            <a:endParaRPr lang="es-ES" sz="1000" b="1" dirty="0">
              <a:solidFill>
                <a:srgbClr val="911939"/>
              </a:solidFill>
              <a:latin typeface="Avenir-Medium"/>
            </a:endParaRPr>
          </a:p>
          <a:p>
            <a:pPr>
              <a:lnSpc>
                <a:spcPct val="107000"/>
              </a:lnSpc>
              <a:spcAft>
                <a:spcPts val="600"/>
              </a:spcAft>
            </a:pPr>
            <a:r>
              <a:rPr lang="es-419" sz="2600" b="1" dirty="0">
                <a:solidFill>
                  <a:srgbClr val="911939"/>
                </a:solidFill>
                <a:latin typeface="Avenir-Medium"/>
              </a:rPr>
              <a:t>Desde su creación, ONUSIDA ha sido miembro de la Coalición de Organizaciones que apoyan la “Alianza de la Vacuna del Pueblo”, la cual busca garantizar:</a:t>
            </a:r>
          </a:p>
        </p:txBody>
      </p:sp>
      <p:sp>
        <p:nvSpPr>
          <p:cNvPr id="9" name="CuadroTexto 8">
            <a:extLst>
              <a:ext uri="{FF2B5EF4-FFF2-40B4-BE49-F238E27FC236}">
                <a16:creationId xmlns:a16="http://schemas.microsoft.com/office/drawing/2014/main" id="{D65129E0-40B9-4F56-BBFF-E335868E0580}"/>
              </a:ext>
            </a:extLst>
          </p:cNvPr>
          <p:cNvSpPr txBox="1"/>
          <p:nvPr/>
        </p:nvSpPr>
        <p:spPr>
          <a:xfrm>
            <a:off x="419023" y="2739932"/>
            <a:ext cx="11506278" cy="3508653"/>
          </a:xfrm>
          <a:prstGeom prst="rect">
            <a:avLst/>
          </a:prstGeom>
          <a:noFill/>
        </p:spPr>
        <p:txBody>
          <a:bodyPr wrap="square">
            <a:spAutoFit/>
          </a:bodyPr>
          <a:lstStyle/>
          <a:p>
            <a:pPr marL="342900" marR="0" lvl="0" indent="-342900" algn="l" defTabSz="914400" rtl="0" eaLnBrk="1" fontAlgn="auto" latinLnBrk="0" hangingPunct="1">
              <a:spcBef>
                <a:spcPts val="0"/>
              </a:spcBef>
              <a:spcAft>
                <a:spcPts val="1200"/>
              </a:spcAft>
              <a:buClrTx/>
              <a:buSzTx/>
              <a:buFontTx/>
              <a:buBlip>
                <a:blip r:embed="rId4"/>
              </a:buBlip>
              <a:tabLst/>
              <a:defRPr/>
            </a:pPr>
            <a:r>
              <a:rPr kumimoji="0" lang="es-419" sz="2600" b="0" i="0" u="none" strike="noStrike" kern="1200" cap="none" spc="0" normalizeH="0" baseline="0" noProof="0" dirty="0">
                <a:ln>
                  <a:noFill/>
                </a:ln>
                <a:solidFill>
                  <a:srgbClr val="911939"/>
                </a:solidFill>
                <a:effectLst/>
                <a:uLnTx/>
                <a:uFillTx/>
                <a:latin typeface="Avenir-Medium"/>
                <a:ea typeface="+mn-ea"/>
                <a:cs typeface="+mn-cs"/>
              </a:rPr>
              <a:t>Que las vacunas se vendan a costo real a lo</a:t>
            </a:r>
            <a:r>
              <a:rPr lang="es-419" sz="2600" dirty="0">
                <a:solidFill>
                  <a:srgbClr val="911939"/>
                </a:solidFill>
                <a:latin typeface="Avenir-Medium"/>
              </a:rPr>
              <a:t>s países </a:t>
            </a:r>
            <a:r>
              <a:rPr kumimoji="0" lang="es-419" sz="2600" b="0" i="0" u="none" strike="noStrike" kern="1200" cap="none" spc="0" normalizeH="0" baseline="0" noProof="0" dirty="0">
                <a:ln>
                  <a:noFill/>
                </a:ln>
                <a:solidFill>
                  <a:srgbClr val="911939"/>
                </a:solidFill>
                <a:effectLst/>
                <a:uLnTx/>
                <a:uFillTx/>
                <a:latin typeface="Avenir-Medium"/>
                <a:ea typeface="+mn-ea"/>
                <a:cs typeface="+mn-cs"/>
              </a:rPr>
              <a:t>y sea gratuita para las personas.</a:t>
            </a:r>
          </a:p>
          <a:p>
            <a:pPr marL="342900" marR="0" lvl="0" indent="-342900" algn="l" defTabSz="914400" rtl="0" eaLnBrk="1" fontAlgn="auto" latinLnBrk="0" hangingPunct="1">
              <a:spcBef>
                <a:spcPts val="0"/>
              </a:spcBef>
              <a:spcAft>
                <a:spcPts val="1200"/>
              </a:spcAft>
              <a:buClrTx/>
              <a:buSzTx/>
              <a:buFontTx/>
              <a:buBlip>
                <a:blip r:embed="rId4"/>
              </a:buBlip>
              <a:tabLst/>
              <a:defRPr/>
            </a:pPr>
            <a:r>
              <a:rPr kumimoji="0" lang="es-419" sz="2600" b="0" i="0" u="none" strike="noStrike" kern="1200" cap="none" spc="0" normalizeH="0" baseline="0" noProof="0" dirty="0">
                <a:ln>
                  <a:noFill/>
                </a:ln>
                <a:solidFill>
                  <a:srgbClr val="911939"/>
                </a:solidFill>
                <a:effectLst/>
                <a:uLnTx/>
                <a:uFillTx/>
                <a:latin typeface="Avenir-Medium"/>
                <a:ea typeface="+mn-ea"/>
                <a:cs typeface="+mn-cs"/>
              </a:rPr>
              <a:t>Prevención de monopolios en la producción de las vacunas.</a:t>
            </a:r>
          </a:p>
          <a:p>
            <a:pPr marL="342900" marR="0" lvl="0" indent="-342900" algn="l" defTabSz="914400" rtl="0" eaLnBrk="1" fontAlgn="auto" latinLnBrk="0" hangingPunct="1">
              <a:spcBef>
                <a:spcPts val="0"/>
              </a:spcBef>
              <a:spcAft>
                <a:spcPts val="1200"/>
              </a:spcAft>
              <a:buClrTx/>
              <a:buSzTx/>
              <a:buFontTx/>
              <a:buBlip>
                <a:blip r:embed="rId4"/>
              </a:buBlip>
              <a:tabLst/>
              <a:defRPr/>
            </a:pPr>
            <a:r>
              <a:rPr kumimoji="0" lang="es-419" sz="2600" b="0" i="0" u="none" strike="noStrike" kern="1200" cap="none" spc="0" normalizeH="0" baseline="0" noProof="0" dirty="0">
                <a:ln>
                  <a:noFill/>
                </a:ln>
                <a:solidFill>
                  <a:srgbClr val="911939"/>
                </a:solidFill>
                <a:effectLst/>
                <a:uLnTx/>
                <a:uFillTx/>
                <a:latin typeface="Avenir-Medium"/>
                <a:ea typeface="+mn-ea"/>
                <a:cs typeface="+mn-cs"/>
              </a:rPr>
              <a:t>Información, datos, material biológico y propiedad intelectual relacionados a vacunas sean compartidos libremente. </a:t>
            </a:r>
          </a:p>
          <a:p>
            <a:pPr marL="342900" marR="0" lvl="0" indent="-342900" algn="l" defTabSz="914400" rtl="0" eaLnBrk="1" fontAlgn="auto" latinLnBrk="0" hangingPunct="1">
              <a:spcBef>
                <a:spcPts val="0"/>
              </a:spcBef>
              <a:spcAft>
                <a:spcPts val="1200"/>
              </a:spcAft>
              <a:buClrTx/>
              <a:buSzTx/>
              <a:buFontTx/>
              <a:buBlip>
                <a:blip r:embed="rId4"/>
              </a:buBlip>
              <a:tabLst/>
              <a:defRPr/>
            </a:pPr>
            <a:r>
              <a:rPr kumimoji="0" lang="es-419" sz="2600" b="0" i="0" u="none" strike="noStrike" kern="1200" cap="none" spc="0" normalizeH="0" baseline="0" noProof="0" dirty="0">
                <a:ln>
                  <a:noFill/>
                </a:ln>
                <a:solidFill>
                  <a:srgbClr val="911939"/>
                </a:solidFill>
                <a:effectLst/>
                <a:uLnTx/>
                <a:uFillTx/>
                <a:latin typeface="Avenir-Medium"/>
                <a:ea typeface="+mn-ea"/>
                <a:cs typeface="+mn-cs"/>
              </a:rPr>
              <a:t>Asignación justa de vacunas.</a:t>
            </a:r>
          </a:p>
          <a:p>
            <a:pPr marL="342900" marR="0" lvl="0" indent="-342900" algn="l" defTabSz="914400" rtl="0" eaLnBrk="1" fontAlgn="auto" latinLnBrk="0" hangingPunct="1">
              <a:spcBef>
                <a:spcPts val="0"/>
              </a:spcBef>
              <a:spcAft>
                <a:spcPts val="1200"/>
              </a:spcAft>
              <a:buClrTx/>
              <a:buSzTx/>
              <a:buFontTx/>
              <a:buBlip>
                <a:blip r:embed="rId4"/>
              </a:buBlip>
              <a:tabLst/>
              <a:defRPr/>
            </a:pPr>
            <a:r>
              <a:rPr kumimoji="0" lang="es-419" sz="2600" b="0" i="0" u="none" strike="noStrike" kern="1200" cap="none" spc="0" normalizeH="0" baseline="0" noProof="0" dirty="0">
                <a:ln>
                  <a:noFill/>
                </a:ln>
                <a:solidFill>
                  <a:srgbClr val="911939"/>
                </a:solidFill>
                <a:effectLst/>
                <a:uLnTx/>
                <a:uFillTx/>
                <a:latin typeface="Avenir-Medium"/>
                <a:ea typeface="+mn-ea"/>
                <a:cs typeface="+mn-cs"/>
              </a:rPr>
              <a:t>Plena participación de los gobiernos y la sociedad civil en la toma de decisiones.</a:t>
            </a:r>
          </a:p>
        </p:txBody>
      </p:sp>
      <p:pic>
        <p:nvPicPr>
          <p:cNvPr id="7" name="Imagen 6">
            <a:extLst>
              <a:ext uri="{FF2B5EF4-FFF2-40B4-BE49-F238E27FC236}">
                <a16:creationId xmlns:a16="http://schemas.microsoft.com/office/drawing/2014/main" id="{38BBD044-5A58-424A-B39C-2C0121685B21}"/>
              </a:ext>
            </a:extLst>
          </p:cNvPr>
          <p:cNvPicPr>
            <a:picLocks noChangeAspect="1"/>
          </p:cNvPicPr>
          <p:nvPr/>
        </p:nvPicPr>
        <p:blipFill>
          <a:blip r:embed="rId5"/>
          <a:stretch>
            <a:fillRect/>
          </a:stretch>
        </p:blipFill>
        <p:spPr>
          <a:xfrm>
            <a:off x="7527851" y="457298"/>
            <a:ext cx="4664149" cy="1815909"/>
          </a:xfrm>
          <a:prstGeom prst="rect">
            <a:avLst/>
          </a:prstGeom>
        </p:spPr>
      </p:pic>
    </p:spTree>
    <p:extLst>
      <p:ext uri="{BB962C8B-B14F-4D97-AF65-F5344CB8AC3E}">
        <p14:creationId xmlns:p14="http://schemas.microsoft.com/office/powerpoint/2010/main" val="2592731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C1B7ECA-1D33-4D9E-B99B-494F658A9A81}"/>
              </a:ext>
            </a:extLst>
          </p:cNvPr>
          <p:cNvPicPr>
            <a:picLocks noChangeAspect="1"/>
          </p:cNvPicPr>
          <p:nvPr/>
        </p:nvPicPr>
        <p:blipFill>
          <a:blip r:embed="rId3"/>
          <a:stretch>
            <a:fillRect/>
          </a:stretch>
        </p:blipFill>
        <p:spPr>
          <a:xfrm>
            <a:off x="0" y="-9427"/>
            <a:ext cx="12192000" cy="466725"/>
          </a:xfrm>
          <a:prstGeom prst="rect">
            <a:avLst/>
          </a:prstGeom>
        </p:spPr>
      </p:pic>
      <p:sp>
        <p:nvSpPr>
          <p:cNvPr id="10" name="CuadroTexto 9">
            <a:extLst>
              <a:ext uri="{FF2B5EF4-FFF2-40B4-BE49-F238E27FC236}">
                <a16:creationId xmlns:a16="http://schemas.microsoft.com/office/drawing/2014/main" id="{B4329DBA-2994-436C-B4A8-BE3A9D60A17E}"/>
              </a:ext>
            </a:extLst>
          </p:cNvPr>
          <p:cNvSpPr txBox="1"/>
          <p:nvPr/>
        </p:nvSpPr>
        <p:spPr>
          <a:xfrm>
            <a:off x="167280" y="637856"/>
            <a:ext cx="11857440"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44546A"/>
              </a:buClr>
              <a:buSzPct val="150000"/>
              <a:buFontTx/>
              <a:buNone/>
              <a:tabLst/>
              <a:defRPr/>
            </a:pPr>
            <a:r>
              <a:rPr lang="es-ES_tradnl" sz="3200" b="1" u="sng" dirty="0">
                <a:solidFill>
                  <a:srgbClr val="911939"/>
                </a:solidFill>
                <a:latin typeface="Avenir-Medium"/>
              </a:rPr>
              <a:t>Regreso a la normalidad</a:t>
            </a:r>
            <a:r>
              <a:rPr lang="es-ES_tradnl" sz="3200" b="1" dirty="0">
                <a:solidFill>
                  <a:srgbClr val="911939"/>
                </a:solidFill>
                <a:latin typeface="Avenir-Medium"/>
              </a:rPr>
              <a:t>: </a:t>
            </a:r>
          </a:p>
          <a:p>
            <a:pPr marL="0" marR="0" lvl="0" indent="0" algn="ctr" defTabSz="914400" rtl="0" eaLnBrk="1" fontAlgn="auto" latinLnBrk="0" hangingPunct="1">
              <a:lnSpc>
                <a:spcPct val="100000"/>
              </a:lnSpc>
              <a:spcBef>
                <a:spcPts val="0"/>
              </a:spcBef>
              <a:spcAft>
                <a:spcPts val="0"/>
              </a:spcAft>
              <a:buClr>
                <a:srgbClr val="44546A"/>
              </a:buClr>
              <a:buSzPct val="150000"/>
              <a:buFontTx/>
              <a:buNone/>
              <a:tabLst/>
              <a:defRPr/>
            </a:pPr>
            <a:r>
              <a:rPr lang="es-ES_tradnl" sz="3200" dirty="0">
                <a:solidFill>
                  <a:srgbClr val="911939"/>
                </a:solidFill>
                <a:latin typeface="Avenir-Medium"/>
              </a:rPr>
              <a:t>comparación según nivel de implementación de la vacunación</a:t>
            </a:r>
          </a:p>
        </p:txBody>
      </p:sp>
      <p:pic>
        <p:nvPicPr>
          <p:cNvPr id="6" name="Marcador de contenido 11">
            <a:extLst>
              <a:ext uri="{FF2B5EF4-FFF2-40B4-BE49-F238E27FC236}">
                <a16:creationId xmlns:a16="http://schemas.microsoft.com/office/drawing/2014/main" id="{E6E2386C-D2AD-4BF3-B03A-B0557B2ACD1A}"/>
              </a:ext>
            </a:extLst>
          </p:cNvPr>
          <p:cNvPicPr>
            <a:picLocks noChangeAspect="1"/>
          </p:cNvPicPr>
          <p:nvPr/>
        </p:nvPicPr>
        <p:blipFill>
          <a:blip r:embed="rId4"/>
          <a:stretch>
            <a:fillRect/>
          </a:stretch>
        </p:blipFill>
        <p:spPr>
          <a:xfrm>
            <a:off x="49317" y="2001241"/>
            <a:ext cx="11978685" cy="3951810"/>
          </a:xfrm>
          <a:prstGeom prst="rect">
            <a:avLst/>
          </a:prstGeom>
        </p:spPr>
      </p:pic>
      <p:sp>
        <p:nvSpPr>
          <p:cNvPr id="7" name="CuadroTexto 8">
            <a:extLst>
              <a:ext uri="{FF2B5EF4-FFF2-40B4-BE49-F238E27FC236}">
                <a16:creationId xmlns:a16="http://schemas.microsoft.com/office/drawing/2014/main" id="{68C06742-C7D3-422B-9C2B-88AE10C27C9D}"/>
              </a:ext>
            </a:extLst>
          </p:cNvPr>
          <p:cNvSpPr txBox="1"/>
          <p:nvPr/>
        </p:nvSpPr>
        <p:spPr>
          <a:xfrm>
            <a:off x="0" y="6525385"/>
            <a:ext cx="3366563" cy="307777"/>
          </a:xfrm>
          <a:prstGeom prst="rect">
            <a:avLst/>
          </a:prstGeom>
          <a:noFill/>
        </p:spPr>
        <p:txBody>
          <a:bodyPr wrap="none" rtlCol="0">
            <a:spAutoFit/>
          </a:bodyPr>
          <a:lstStyle/>
          <a:p>
            <a:r>
              <a:rPr lang="en-US" sz="1400" dirty="0"/>
              <a:t>Source: The Economist Intelligence Unit</a:t>
            </a:r>
            <a:endParaRPr lang="es-419" dirty="0"/>
          </a:p>
        </p:txBody>
      </p:sp>
    </p:spTree>
    <p:extLst>
      <p:ext uri="{BB962C8B-B14F-4D97-AF65-F5344CB8AC3E}">
        <p14:creationId xmlns:p14="http://schemas.microsoft.com/office/powerpoint/2010/main" val="1542280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C1B7ECA-1D33-4D9E-B99B-494F658A9A81}"/>
              </a:ext>
            </a:extLst>
          </p:cNvPr>
          <p:cNvPicPr>
            <a:picLocks noChangeAspect="1"/>
          </p:cNvPicPr>
          <p:nvPr/>
        </p:nvPicPr>
        <p:blipFill>
          <a:blip r:embed="rId3"/>
          <a:stretch>
            <a:fillRect/>
          </a:stretch>
        </p:blipFill>
        <p:spPr>
          <a:xfrm>
            <a:off x="0" y="-9427"/>
            <a:ext cx="12192000" cy="466725"/>
          </a:xfrm>
          <a:prstGeom prst="rect">
            <a:avLst/>
          </a:prstGeom>
        </p:spPr>
      </p:pic>
      <p:sp>
        <p:nvSpPr>
          <p:cNvPr id="8" name="CuadroTexto 7">
            <a:extLst>
              <a:ext uri="{FF2B5EF4-FFF2-40B4-BE49-F238E27FC236}">
                <a16:creationId xmlns:a16="http://schemas.microsoft.com/office/drawing/2014/main" id="{A97F3A93-A185-47A9-A531-8A08A4D69FD5}"/>
              </a:ext>
            </a:extLst>
          </p:cNvPr>
          <p:cNvSpPr txBox="1"/>
          <p:nvPr/>
        </p:nvSpPr>
        <p:spPr>
          <a:xfrm>
            <a:off x="245660" y="1027664"/>
            <a:ext cx="11628840" cy="6217087"/>
          </a:xfrm>
          <a:prstGeom prst="rect">
            <a:avLst/>
          </a:prstGeom>
          <a:noFill/>
        </p:spPr>
        <p:txBody>
          <a:bodyPr wrap="square" rtlCol="0">
            <a:spAutoFit/>
          </a:bodyPr>
          <a:lstStyle/>
          <a:p>
            <a:pPr algn="ctr">
              <a:spcAft>
                <a:spcPts val="1200"/>
              </a:spcAft>
            </a:pPr>
            <a:endParaRPr lang="es-AR" sz="800" b="1" dirty="0">
              <a:solidFill>
                <a:schemeClr val="accent1"/>
              </a:solidFill>
              <a:latin typeface="Avenir-Book"/>
            </a:endParaRPr>
          </a:p>
          <a:p>
            <a:pPr algn="ctr">
              <a:spcAft>
                <a:spcPts val="1800"/>
              </a:spcAft>
            </a:pPr>
            <a:r>
              <a:rPr lang="es-ES" sz="2800" i="1" dirty="0">
                <a:solidFill>
                  <a:srgbClr val="C00000"/>
                </a:solidFill>
                <a:latin typeface="Avenir-Medium"/>
              </a:rPr>
              <a:t>“Pelear contra una pandemia que no tiene cura y no tiene vacunas es duro. Cientos de miles de personas continúan muriendo a causa del SIDA y 1.5 millón de personas se infectan con VIH cada año: el VIH/SIDA sigue siendo una crisis y el COVID-19 la está empeorando”. </a:t>
            </a:r>
          </a:p>
          <a:p>
            <a:pPr marL="342900" indent="-342900">
              <a:spcAft>
                <a:spcPts val="1800"/>
              </a:spcAft>
              <a:buBlip>
                <a:blip r:embed="rId4"/>
              </a:buBlip>
            </a:pPr>
            <a:r>
              <a:rPr lang="es-ES" sz="2600" dirty="0">
                <a:solidFill>
                  <a:schemeClr val="accent1"/>
                </a:solidFill>
                <a:latin typeface="Avenir-Medium"/>
              </a:rPr>
              <a:t>La próxima generación de </a:t>
            </a:r>
            <a:r>
              <a:rPr lang="es-ES" sz="2600" b="1" u="sng" dirty="0">
                <a:solidFill>
                  <a:schemeClr val="accent1"/>
                </a:solidFill>
                <a:latin typeface="Avenir-Medium"/>
              </a:rPr>
              <a:t>antirretrovirales y las vacunas para COVID-19 deben seguir la misma vía para asegurar la equidad en el acceso. </a:t>
            </a:r>
          </a:p>
          <a:p>
            <a:pPr marL="342900" indent="-342900">
              <a:spcAft>
                <a:spcPts val="1800"/>
              </a:spcAft>
              <a:buBlip>
                <a:blip r:embed="rId4"/>
              </a:buBlip>
            </a:pPr>
            <a:r>
              <a:rPr lang="es-ES" sz="2600" dirty="0">
                <a:solidFill>
                  <a:schemeClr val="accent1"/>
                </a:solidFill>
                <a:latin typeface="Avenir-Medium"/>
              </a:rPr>
              <a:t>Los países más ricos del mundo están considerando (y algunos ya utilizando) una tercera dosis de refuerzo de la vacuna para el COVID-19, mientras que en África menos del 4% de la población ha recibido el esquema completo. </a:t>
            </a:r>
          </a:p>
          <a:p>
            <a:pPr marL="342900" indent="-342900">
              <a:spcAft>
                <a:spcPts val="1800"/>
              </a:spcAft>
              <a:buBlip>
                <a:blip r:embed="rId4"/>
              </a:buBlip>
            </a:pPr>
            <a:r>
              <a:rPr lang="es-ES" sz="2600" dirty="0">
                <a:solidFill>
                  <a:schemeClr val="accent1"/>
                </a:solidFill>
                <a:latin typeface="Avenir-Medium"/>
              </a:rPr>
              <a:t>Datos concretos: 80 dosis de vacuna por cada 100 personas en países ricos; en países pobres este número se limita a 1,3 dosis de vacuna por cada 100 personas. </a:t>
            </a:r>
          </a:p>
          <a:p>
            <a:pPr marL="342900" indent="-342900">
              <a:spcAft>
                <a:spcPts val="1800"/>
              </a:spcAft>
              <a:buBlip>
                <a:blip r:embed="rId4"/>
              </a:buBlip>
            </a:pPr>
            <a:endParaRPr lang="es-ES" sz="2600" dirty="0">
              <a:solidFill>
                <a:schemeClr val="accent1"/>
              </a:solidFill>
              <a:latin typeface="Avenir-Medium"/>
            </a:endParaRPr>
          </a:p>
        </p:txBody>
      </p:sp>
      <p:sp>
        <p:nvSpPr>
          <p:cNvPr id="10" name="CuadroTexto 9">
            <a:extLst>
              <a:ext uri="{FF2B5EF4-FFF2-40B4-BE49-F238E27FC236}">
                <a16:creationId xmlns:a16="http://schemas.microsoft.com/office/drawing/2014/main" id="{B4329DBA-2994-436C-B4A8-BE3A9D60A17E}"/>
              </a:ext>
            </a:extLst>
          </p:cNvPr>
          <p:cNvSpPr txBox="1"/>
          <p:nvPr/>
        </p:nvSpPr>
        <p:spPr>
          <a:xfrm>
            <a:off x="1566460" y="639615"/>
            <a:ext cx="8134066" cy="595932"/>
          </a:xfrm>
          <a:prstGeom prst="rect">
            <a:avLst/>
          </a:prstGeom>
          <a:noFill/>
        </p:spPr>
        <p:txBody>
          <a:bodyPr wrap="square">
            <a:spAutoFit/>
          </a:bodyPr>
          <a:lstStyle/>
          <a:p>
            <a:pPr algn="ctr">
              <a:lnSpc>
                <a:spcPct val="107000"/>
              </a:lnSpc>
              <a:spcAft>
                <a:spcPts val="800"/>
              </a:spcAft>
            </a:pPr>
            <a:r>
              <a:rPr lang="es-419" sz="3200" b="1" dirty="0">
                <a:solidFill>
                  <a:srgbClr val="911939"/>
                </a:solidFill>
                <a:latin typeface="Avenir-Medium"/>
              </a:rPr>
              <a:t>MENSAJES CLAVE</a:t>
            </a:r>
          </a:p>
        </p:txBody>
      </p:sp>
    </p:spTree>
    <p:extLst>
      <p:ext uri="{BB962C8B-B14F-4D97-AF65-F5344CB8AC3E}">
        <p14:creationId xmlns:p14="http://schemas.microsoft.com/office/powerpoint/2010/main" val="267216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C1B7ECA-1D33-4D9E-B99B-494F658A9A81}"/>
              </a:ext>
            </a:extLst>
          </p:cNvPr>
          <p:cNvPicPr>
            <a:picLocks noChangeAspect="1"/>
          </p:cNvPicPr>
          <p:nvPr/>
        </p:nvPicPr>
        <p:blipFill>
          <a:blip r:embed="rId3"/>
          <a:stretch>
            <a:fillRect/>
          </a:stretch>
        </p:blipFill>
        <p:spPr>
          <a:xfrm>
            <a:off x="0" y="-9427"/>
            <a:ext cx="12192000" cy="466725"/>
          </a:xfrm>
          <a:prstGeom prst="rect">
            <a:avLst/>
          </a:prstGeom>
        </p:spPr>
      </p:pic>
      <p:sp>
        <p:nvSpPr>
          <p:cNvPr id="8" name="CuadroTexto 7">
            <a:extLst>
              <a:ext uri="{FF2B5EF4-FFF2-40B4-BE49-F238E27FC236}">
                <a16:creationId xmlns:a16="http://schemas.microsoft.com/office/drawing/2014/main" id="{A97F3A93-A185-47A9-A531-8A08A4D69FD5}"/>
              </a:ext>
            </a:extLst>
          </p:cNvPr>
          <p:cNvSpPr txBox="1"/>
          <p:nvPr/>
        </p:nvSpPr>
        <p:spPr>
          <a:xfrm>
            <a:off x="245660" y="1027664"/>
            <a:ext cx="11628840" cy="4755148"/>
          </a:xfrm>
          <a:prstGeom prst="rect">
            <a:avLst/>
          </a:prstGeom>
          <a:noFill/>
        </p:spPr>
        <p:txBody>
          <a:bodyPr wrap="square" rtlCol="0">
            <a:spAutoFit/>
          </a:bodyPr>
          <a:lstStyle/>
          <a:p>
            <a:pPr algn="ctr">
              <a:spcAft>
                <a:spcPts val="1200"/>
              </a:spcAft>
            </a:pPr>
            <a:endParaRPr lang="es-AR" sz="800" b="1" dirty="0">
              <a:solidFill>
                <a:schemeClr val="accent1"/>
              </a:solidFill>
              <a:latin typeface="Avenir-Book"/>
            </a:endParaRPr>
          </a:p>
          <a:p>
            <a:pPr algn="ctr">
              <a:spcAft>
                <a:spcPts val="1800"/>
              </a:spcAft>
            </a:pPr>
            <a:r>
              <a:rPr lang="es-ES" sz="2800" i="1" dirty="0">
                <a:solidFill>
                  <a:srgbClr val="C00000"/>
                </a:solidFill>
                <a:latin typeface="Avenir-Medium"/>
              </a:rPr>
              <a:t>“Es necesario expandir la producción de la vacuna para el COVID-19 y así continuar promoviendo fuertemente el acceso equitativo, principio básico de la Alianza de la Vacuna del Pueblo”.</a:t>
            </a:r>
          </a:p>
          <a:p>
            <a:pPr algn="ctr">
              <a:spcAft>
                <a:spcPts val="1800"/>
              </a:spcAft>
            </a:pPr>
            <a:r>
              <a:rPr lang="es-ES" sz="2600" dirty="0">
                <a:solidFill>
                  <a:schemeClr val="accent1"/>
                </a:solidFill>
                <a:latin typeface="Avenir-Medium"/>
              </a:rPr>
              <a:t>En este sentido se deben tomar tres acciones críticas y decisivas: </a:t>
            </a:r>
          </a:p>
          <a:p>
            <a:pPr marL="342900" indent="-342900">
              <a:spcAft>
                <a:spcPts val="1800"/>
              </a:spcAft>
              <a:buBlip>
                <a:blip r:embed="rId4"/>
              </a:buBlip>
            </a:pPr>
            <a:r>
              <a:rPr lang="es-ES" sz="2600" b="1" u="sng" dirty="0">
                <a:solidFill>
                  <a:schemeClr val="accent1"/>
                </a:solidFill>
                <a:latin typeface="Avenir-Medium"/>
              </a:rPr>
              <a:t>PRIMERO</a:t>
            </a:r>
            <a:r>
              <a:rPr lang="es-ES" sz="2600" dirty="0">
                <a:solidFill>
                  <a:schemeClr val="accent1"/>
                </a:solidFill>
                <a:latin typeface="Avenir-Medium"/>
              </a:rPr>
              <a:t>: es necesario y urgente que toda la información, el material biológico, los conocimientos técnicos y la transferencia de tecnología sean </a:t>
            </a:r>
            <a:r>
              <a:rPr lang="es-ES" sz="2600" b="1" dirty="0">
                <a:solidFill>
                  <a:srgbClr val="C00000"/>
                </a:solidFill>
                <a:latin typeface="Avenir-Medium"/>
              </a:rPr>
              <a:t>compartidos libremente</a:t>
            </a:r>
            <a:r>
              <a:rPr lang="es-ES" sz="2600" dirty="0">
                <a:solidFill>
                  <a:schemeClr val="accent1"/>
                </a:solidFill>
                <a:latin typeface="Avenir-Medium"/>
              </a:rPr>
              <a:t>. </a:t>
            </a:r>
          </a:p>
          <a:p>
            <a:r>
              <a:rPr lang="es-ES" sz="2600" dirty="0">
                <a:solidFill>
                  <a:schemeClr val="accent1"/>
                </a:solidFill>
                <a:latin typeface="Avenir-Medium"/>
              </a:rPr>
              <a:t>    Esto permitirá sin dudas </a:t>
            </a:r>
            <a:r>
              <a:rPr lang="es-ES" sz="2600" i="1" u="sng" dirty="0">
                <a:solidFill>
                  <a:schemeClr val="accent1"/>
                </a:solidFill>
                <a:latin typeface="Avenir-Medium"/>
              </a:rPr>
              <a:t>incrementar la producción y la competencia, y así reducir</a:t>
            </a:r>
          </a:p>
          <a:p>
            <a:r>
              <a:rPr lang="es-ES" sz="2600" i="1" dirty="0">
                <a:solidFill>
                  <a:schemeClr val="accent1"/>
                </a:solidFill>
                <a:latin typeface="Avenir-Medium"/>
              </a:rPr>
              <a:t>    </a:t>
            </a:r>
            <a:r>
              <a:rPr lang="es-ES" sz="2600" i="1" u="sng" dirty="0">
                <a:solidFill>
                  <a:schemeClr val="accent1"/>
                </a:solidFill>
                <a:latin typeface="Avenir-Medium"/>
              </a:rPr>
              <a:t>los costos</a:t>
            </a:r>
            <a:r>
              <a:rPr lang="es-ES" sz="2600" dirty="0">
                <a:solidFill>
                  <a:schemeClr val="accent1"/>
                </a:solidFill>
                <a:latin typeface="Avenir-Medium"/>
              </a:rPr>
              <a:t>. </a:t>
            </a:r>
          </a:p>
        </p:txBody>
      </p:sp>
      <p:sp>
        <p:nvSpPr>
          <p:cNvPr id="10" name="CuadroTexto 9">
            <a:extLst>
              <a:ext uri="{FF2B5EF4-FFF2-40B4-BE49-F238E27FC236}">
                <a16:creationId xmlns:a16="http://schemas.microsoft.com/office/drawing/2014/main" id="{B4329DBA-2994-436C-B4A8-BE3A9D60A17E}"/>
              </a:ext>
            </a:extLst>
          </p:cNvPr>
          <p:cNvSpPr txBox="1"/>
          <p:nvPr/>
        </p:nvSpPr>
        <p:spPr>
          <a:xfrm>
            <a:off x="1566460" y="639615"/>
            <a:ext cx="8134066" cy="595932"/>
          </a:xfrm>
          <a:prstGeom prst="rect">
            <a:avLst/>
          </a:prstGeom>
          <a:noFill/>
        </p:spPr>
        <p:txBody>
          <a:bodyPr wrap="square">
            <a:spAutoFit/>
          </a:bodyPr>
          <a:lstStyle/>
          <a:p>
            <a:pPr algn="ctr">
              <a:lnSpc>
                <a:spcPct val="107000"/>
              </a:lnSpc>
              <a:spcAft>
                <a:spcPts val="800"/>
              </a:spcAft>
            </a:pPr>
            <a:r>
              <a:rPr lang="es-419" sz="3200" b="1" dirty="0">
                <a:solidFill>
                  <a:srgbClr val="911939"/>
                </a:solidFill>
                <a:latin typeface="Avenir-Medium"/>
              </a:rPr>
              <a:t>MENSAJES CLAVE</a:t>
            </a:r>
          </a:p>
        </p:txBody>
      </p:sp>
    </p:spTree>
    <p:extLst>
      <p:ext uri="{BB962C8B-B14F-4D97-AF65-F5344CB8AC3E}">
        <p14:creationId xmlns:p14="http://schemas.microsoft.com/office/powerpoint/2010/main" val="668570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C1B7ECA-1D33-4D9E-B99B-494F658A9A81}"/>
              </a:ext>
            </a:extLst>
          </p:cNvPr>
          <p:cNvPicPr>
            <a:picLocks noChangeAspect="1"/>
          </p:cNvPicPr>
          <p:nvPr/>
        </p:nvPicPr>
        <p:blipFill>
          <a:blip r:embed="rId3"/>
          <a:stretch>
            <a:fillRect/>
          </a:stretch>
        </p:blipFill>
        <p:spPr>
          <a:xfrm>
            <a:off x="0" y="-9427"/>
            <a:ext cx="12192000" cy="466725"/>
          </a:xfrm>
          <a:prstGeom prst="rect">
            <a:avLst/>
          </a:prstGeom>
        </p:spPr>
      </p:pic>
      <p:sp>
        <p:nvSpPr>
          <p:cNvPr id="8" name="CuadroTexto 7">
            <a:extLst>
              <a:ext uri="{FF2B5EF4-FFF2-40B4-BE49-F238E27FC236}">
                <a16:creationId xmlns:a16="http://schemas.microsoft.com/office/drawing/2014/main" id="{A97F3A93-A185-47A9-A531-8A08A4D69FD5}"/>
              </a:ext>
            </a:extLst>
          </p:cNvPr>
          <p:cNvSpPr txBox="1"/>
          <p:nvPr/>
        </p:nvSpPr>
        <p:spPr>
          <a:xfrm>
            <a:off x="245660" y="1027664"/>
            <a:ext cx="11628840" cy="4201150"/>
          </a:xfrm>
          <a:prstGeom prst="rect">
            <a:avLst/>
          </a:prstGeom>
          <a:noFill/>
        </p:spPr>
        <p:txBody>
          <a:bodyPr wrap="square" rtlCol="0">
            <a:spAutoFit/>
          </a:bodyPr>
          <a:lstStyle/>
          <a:p>
            <a:pPr algn="ctr">
              <a:spcAft>
                <a:spcPts val="1200"/>
              </a:spcAft>
            </a:pPr>
            <a:endParaRPr lang="es-AR" sz="800" b="1" dirty="0">
              <a:solidFill>
                <a:schemeClr val="accent1"/>
              </a:solidFill>
              <a:latin typeface="Avenir-Book"/>
            </a:endParaRPr>
          </a:p>
          <a:p>
            <a:pPr marL="342900" indent="-342900">
              <a:spcAft>
                <a:spcPts val="1800"/>
              </a:spcAft>
              <a:buBlip>
                <a:blip r:embed="rId4"/>
              </a:buBlip>
            </a:pPr>
            <a:r>
              <a:rPr lang="es-ES" sz="2600" b="1" u="sng" dirty="0">
                <a:solidFill>
                  <a:schemeClr val="accent1"/>
                </a:solidFill>
                <a:latin typeface="Avenir-Medium"/>
              </a:rPr>
              <a:t>SEGUNDO</a:t>
            </a:r>
            <a:r>
              <a:rPr lang="es-ES" sz="2600" dirty="0">
                <a:solidFill>
                  <a:schemeClr val="accent1"/>
                </a:solidFill>
                <a:latin typeface="Avenir-Medium"/>
              </a:rPr>
              <a:t>: es necesario enfocarnos en </a:t>
            </a:r>
            <a:r>
              <a:rPr lang="es-ES" sz="2600" b="1" dirty="0">
                <a:solidFill>
                  <a:srgbClr val="C00000"/>
                </a:solidFill>
                <a:latin typeface="Avenir-Medium"/>
              </a:rPr>
              <a:t>propiedad intelectual</a:t>
            </a:r>
            <a:r>
              <a:rPr lang="es-ES" sz="2600" dirty="0">
                <a:solidFill>
                  <a:schemeClr val="accent1"/>
                </a:solidFill>
                <a:latin typeface="Avenir-Medium"/>
              </a:rPr>
              <a:t>: esto significa no sólo</a:t>
            </a:r>
            <a:r>
              <a:rPr lang="es-ES" sz="2600" i="1" dirty="0">
                <a:solidFill>
                  <a:schemeClr val="accent1"/>
                </a:solidFill>
                <a:latin typeface="Avenir-Medium"/>
              </a:rPr>
              <a:t> </a:t>
            </a:r>
            <a:r>
              <a:rPr lang="es-ES" sz="2600" i="1" u="sng" dirty="0">
                <a:solidFill>
                  <a:schemeClr val="accent1"/>
                </a:solidFill>
                <a:latin typeface="Avenir-Medium"/>
              </a:rPr>
              <a:t>eliminar las barreras relacionadas a la propiedad intelectual para escalar en la producción</a:t>
            </a:r>
            <a:r>
              <a:rPr lang="es-ES" sz="2600" i="1" dirty="0">
                <a:solidFill>
                  <a:schemeClr val="accent1"/>
                </a:solidFill>
                <a:latin typeface="Avenir-Medium"/>
              </a:rPr>
              <a:t> ahora</a:t>
            </a:r>
            <a:r>
              <a:rPr lang="es-ES" sz="2600" dirty="0">
                <a:solidFill>
                  <a:schemeClr val="accent1"/>
                </a:solidFill>
                <a:latin typeface="Avenir-Medium"/>
              </a:rPr>
              <a:t>, sino que estas acciones lleven a una </a:t>
            </a:r>
            <a:r>
              <a:rPr lang="es-ES" sz="2600" i="1" u="sng" dirty="0">
                <a:solidFill>
                  <a:schemeClr val="accent1"/>
                </a:solidFill>
                <a:latin typeface="Avenir-Medium"/>
              </a:rPr>
              <a:t>profunda reforma del sistema de propiedad intelectual</a:t>
            </a:r>
            <a:r>
              <a:rPr lang="es-ES" sz="2600" dirty="0">
                <a:solidFill>
                  <a:schemeClr val="accent1"/>
                </a:solidFill>
                <a:latin typeface="Avenir-Medium"/>
              </a:rPr>
              <a:t> como parte de la preparación para futuras pandemias. </a:t>
            </a:r>
          </a:p>
          <a:p>
            <a:pPr marL="342900" indent="-342900">
              <a:spcAft>
                <a:spcPts val="1800"/>
              </a:spcAft>
              <a:buBlip>
                <a:blip r:embed="rId4"/>
              </a:buBlip>
            </a:pPr>
            <a:r>
              <a:rPr lang="es-ES" sz="2600" b="1" u="sng" dirty="0">
                <a:solidFill>
                  <a:schemeClr val="accent1"/>
                </a:solidFill>
                <a:latin typeface="Avenir-Medium"/>
              </a:rPr>
              <a:t>TERCERO</a:t>
            </a:r>
            <a:r>
              <a:rPr lang="es-ES" sz="2600" dirty="0">
                <a:solidFill>
                  <a:schemeClr val="accent1"/>
                </a:solidFill>
                <a:latin typeface="Avenir-Medium"/>
              </a:rPr>
              <a:t>: es necesario un enorme </a:t>
            </a:r>
            <a:r>
              <a:rPr lang="es-ES" sz="2600" b="1" dirty="0">
                <a:solidFill>
                  <a:srgbClr val="C00000"/>
                </a:solidFill>
                <a:latin typeface="Avenir-Medium"/>
              </a:rPr>
              <a:t>crecimiento en el financiamiento de la capacidad de producción de vacunas en países en desarrollo</a:t>
            </a:r>
            <a:r>
              <a:rPr lang="es-ES" sz="2600" dirty="0">
                <a:solidFill>
                  <a:schemeClr val="accent1"/>
                </a:solidFill>
                <a:latin typeface="Avenir-Medium"/>
              </a:rPr>
              <a:t>, de manera que estos </a:t>
            </a:r>
            <a:r>
              <a:rPr lang="es-ES" sz="2600" i="1" u="sng" dirty="0">
                <a:solidFill>
                  <a:schemeClr val="accent1"/>
                </a:solidFill>
                <a:latin typeface="Avenir-Medium"/>
              </a:rPr>
              <a:t>países nunca más queden relegados y dependiendo de la buena voluntad de países ricos</a:t>
            </a:r>
            <a:r>
              <a:rPr lang="es-ES" sz="2600" dirty="0">
                <a:solidFill>
                  <a:schemeClr val="accent1"/>
                </a:solidFill>
                <a:latin typeface="Avenir-Medium"/>
              </a:rPr>
              <a:t> para acceder a vacunas que salvan vidas en una pandemia.  </a:t>
            </a:r>
          </a:p>
        </p:txBody>
      </p:sp>
      <p:sp>
        <p:nvSpPr>
          <p:cNvPr id="10" name="CuadroTexto 9">
            <a:extLst>
              <a:ext uri="{FF2B5EF4-FFF2-40B4-BE49-F238E27FC236}">
                <a16:creationId xmlns:a16="http://schemas.microsoft.com/office/drawing/2014/main" id="{B4329DBA-2994-436C-B4A8-BE3A9D60A17E}"/>
              </a:ext>
            </a:extLst>
          </p:cNvPr>
          <p:cNvSpPr txBox="1"/>
          <p:nvPr/>
        </p:nvSpPr>
        <p:spPr>
          <a:xfrm>
            <a:off x="1566460" y="639615"/>
            <a:ext cx="8134066" cy="595932"/>
          </a:xfrm>
          <a:prstGeom prst="rect">
            <a:avLst/>
          </a:prstGeom>
          <a:noFill/>
        </p:spPr>
        <p:txBody>
          <a:bodyPr wrap="square">
            <a:spAutoFit/>
          </a:bodyPr>
          <a:lstStyle/>
          <a:p>
            <a:pPr algn="ctr">
              <a:lnSpc>
                <a:spcPct val="107000"/>
              </a:lnSpc>
              <a:spcAft>
                <a:spcPts val="800"/>
              </a:spcAft>
            </a:pPr>
            <a:r>
              <a:rPr lang="es-419" sz="3200" b="1" dirty="0">
                <a:solidFill>
                  <a:srgbClr val="911939"/>
                </a:solidFill>
                <a:latin typeface="Avenir-Medium"/>
              </a:rPr>
              <a:t>MENSAJES CLAVE</a:t>
            </a:r>
          </a:p>
        </p:txBody>
      </p:sp>
    </p:spTree>
    <p:extLst>
      <p:ext uri="{BB962C8B-B14F-4D97-AF65-F5344CB8AC3E}">
        <p14:creationId xmlns:p14="http://schemas.microsoft.com/office/powerpoint/2010/main" val="4027701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E1C5B5D-2F7E-4A29-B150-2113870A918F}"/>
              </a:ext>
            </a:extLst>
          </p:cNvPr>
          <p:cNvSpPr/>
          <p:nvPr/>
        </p:nvSpPr>
        <p:spPr>
          <a:xfrm>
            <a:off x="1084737" y="1060314"/>
            <a:ext cx="6562165" cy="1323439"/>
          </a:xfrm>
          <a:prstGeom prst="rect">
            <a:avLst/>
          </a:prstGeom>
        </p:spPr>
        <p:txBody>
          <a:bodyPr wrap="square">
            <a:spAutoFit/>
          </a:bodyPr>
          <a:lstStyle/>
          <a:p>
            <a:r>
              <a:rPr lang="es-ES_tradnl" sz="4000" b="1" dirty="0">
                <a:solidFill>
                  <a:srgbClr val="41A99D"/>
                </a:solidFill>
              </a:rPr>
              <a:t>La Vacuna del COVID y las personas con VIH</a:t>
            </a:r>
          </a:p>
        </p:txBody>
      </p:sp>
      <p:pic>
        <p:nvPicPr>
          <p:cNvPr id="1026" name="Picture 2">
            <a:extLst>
              <a:ext uri="{FF2B5EF4-FFF2-40B4-BE49-F238E27FC236}">
                <a16:creationId xmlns:a16="http://schemas.microsoft.com/office/drawing/2014/main" id="{5CD61EE8-61BA-4937-AD8E-8E257B001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6902" y="662854"/>
            <a:ext cx="3818124" cy="21183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76B245D-C9AD-489F-8B4F-5FF63FE722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02" y="1060314"/>
            <a:ext cx="11429999" cy="7143750"/>
          </a:xfrm>
          <a:prstGeom prst="rect">
            <a:avLst/>
          </a:prstGeom>
        </p:spPr>
      </p:pic>
      <p:sp>
        <p:nvSpPr>
          <p:cNvPr id="2" name="TextBox 1">
            <a:extLst>
              <a:ext uri="{FF2B5EF4-FFF2-40B4-BE49-F238E27FC236}">
                <a16:creationId xmlns:a16="http://schemas.microsoft.com/office/drawing/2014/main" id="{158D927C-8832-4431-A63C-0A938C10FBB1}"/>
              </a:ext>
            </a:extLst>
          </p:cNvPr>
          <p:cNvSpPr txBox="1"/>
          <p:nvPr/>
        </p:nvSpPr>
        <p:spPr>
          <a:xfrm>
            <a:off x="1075359" y="444761"/>
            <a:ext cx="6035490" cy="1938992"/>
          </a:xfrm>
          <a:prstGeom prst="rect">
            <a:avLst/>
          </a:prstGeom>
          <a:solidFill>
            <a:schemeClr val="bg1"/>
          </a:solidFill>
        </p:spPr>
        <p:txBody>
          <a:bodyPr wrap="square" rtlCol="0">
            <a:spAutoFit/>
          </a:bodyPr>
          <a:lstStyle/>
          <a:p>
            <a:endParaRPr lang="es-PA" sz="6000" dirty="0">
              <a:solidFill>
                <a:srgbClr val="FF0000"/>
              </a:solidFill>
            </a:endParaRPr>
          </a:p>
          <a:p>
            <a:r>
              <a:rPr lang="es-PA" sz="6000" dirty="0">
                <a:solidFill>
                  <a:srgbClr val="FF0000"/>
                </a:solidFill>
              </a:rPr>
              <a:t>MUCHAS GRACIAS</a:t>
            </a:r>
          </a:p>
        </p:txBody>
      </p:sp>
    </p:spTree>
    <p:extLst>
      <p:ext uri="{BB962C8B-B14F-4D97-AF65-F5344CB8AC3E}">
        <p14:creationId xmlns:p14="http://schemas.microsoft.com/office/powerpoint/2010/main" val="281756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E1C5B5D-2F7E-4A29-B150-2113870A918F}"/>
              </a:ext>
            </a:extLst>
          </p:cNvPr>
          <p:cNvSpPr/>
          <p:nvPr/>
        </p:nvSpPr>
        <p:spPr>
          <a:xfrm>
            <a:off x="1084737" y="1060314"/>
            <a:ext cx="6562165" cy="1323439"/>
          </a:xfrm>
          <a:prstGeom prst="rect">
            <a:avLst/>
          </a:prstGeom>
        </p:spPr>
        <p:txBody>
          <a:bodyPr wrap="square">
            <a:spAutoFit/>
          </a:bodyPr>
          <a:lstStyle/>
          <a:p>
            <a:r>
              <a:rPr lang="es-ES_tradnl" sz="4000" b="1" dirty="0">
                <a:solidFill>
                  <a:srgbClr val="41A99D"/>
                </a:solidFill>
              </a:rPr>
              <a:t>La Vacuna del COVID y las personas con VIH</a:t>
            </a:r>
          </a:p>
        </p:txBody>
      </p:sp>
      <p:pic>
        <p:nvPicPr>
          <p:cNvPr id="1026" name="Picture 2">
            <a:extLst>
              <a:ext uri="{FF2B5EF4-FFF2-40B4-BE49-F238E27FC236}">
                <a16:creationId xmlns:a16="http://schemas.microsoft.com/office/drawing/2014/main" id="{5CD61EE8-61BA-4937-AD8E-8E257B001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6902" y="662854"/>
            <a:ext cx="3818124" cy="21183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76B245D-C9AD-489F-8B4F-5FF63FE722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02" y="1060314"/>
            <a:ext cx="11429999" cy="7143750"/>
          </a:xfrm>
          <a:prstGeom prst="rect">
            <a:avLst/>
          </a:prstGeom>
        </p:spPr>
      </p:pic>
    </p:spTree>
    <p:extLst>
      <p:ext uri="{BB962C8B-B14F-4D97-AF65-F5344CB8AC3E}">
        <p14:creationId xmlns:p14="http://schemas.microsoft.com/office/powerpoint/2010/main" val="199322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C1B7ECA-1D33-4D9E-B99B-494F658A9A81}"/>
              </a:ext>
            </a:extLst>
          </p:cNvPr>
          <p:cNvPicPr>
            <a:picLocks noChangeAspect="1"/>
          </p:cNvPicPr>
          <p:nvPr/>
        </p:nvPicPr>
        <p:blipFill>
          <a:blip r:embed="rId3"/>
          <a:stretch>
            <a:fillRect/>
          </a:stretch>
        </p:blipFill>
        <p:spPr>
          <a:xfrm>
            <a:off x="0" y="-9427"/>
            <a:ext cx="12192000" cy="466725"/>
          </a:xfrm>
          <a:prstGeom prst="rect">
            <a:avLst/>
          </a:prstGeom>
        </p:spPr>
      </p:pic>
      <p:pic>
        <p:nvPicPr>
          <p:cNvPr id="3" name="Imagen 2">
            <a:extLst>
              <a:ext uri="{FF2B5EF4-FFF2-40B4-BE49-F238E27FC236}">
                <a16:creationId xmlns:a16="http://schemas.microsoft.com/office/drawing/2014/main" id="{62031276-F505-42CC-AB69-E6CD4BCC553E}"/>
              </a:ext>
            </a:extLst>
          </p:cNvPr>
          <p:cNvPicPr>
            <a:picLocks noChangeAspect="1"/>
          </p:cNvPicPr>
          <p:nvPr/>
        </p:nvPicPr>
        <p:blipFill>
          <a:blip r:embed="rId4"/>
          <a:stretch>
            <a:fillRect/>
          </a:stretch>
        </p:blipFill>
        <p:spPr>
          <a:xfrm>
            <a:off x="6505575" y="6407176"/>
            <a:ext cx="5686425" cy="457200"/>
          </a:xfrm>
          <a:prstGeom prst="rect">
            <a:avLst/>
          </a:prstGeom>
        </p:spPr>
      </p:pic>
      <p:sp>
        <p:nvSpPr>
          <p:cNvPr id="9" name="CuadroTexto 8">
            <a:extLst>
              <a:ext uri="{FF2B5EF4-FFF2-40B4-BE49-F238E27FC236}">
                <a16:creationId xmlns:a16="http://schemas.microsoft.com/office/drawing/2014/main" id="{2ED168AA-8B21-4530-857A-669799545B6F}"/>
              </a:ext>
            </a:extLst>
          </p:cNvPr>
          <p:cNvSpPr txBox="1"/>
          <p:nvPr/>
        </p:nvSpPr>
        <p:spPr>
          <a:xfrm>
            <a:off x="-130629" y="586134"/>
            <a:ext cx="7097486" cy="69025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419" sz="3800" b="1" i="0" u="none" strike="noStrike" kern="1200" cap="none" spc="0" normalizeH="0" baseline="0" noProof="0" dirty="0">
                <a:ln>
                  <a:noFill/>
                </a:ln>
                <a:solidFill>
                  <a:srgbClr val="911939"/>
                </a:solidFill>
                <a:effectLst/>
                <a:uLnTx/>
                <a:uFillTx/>
                <a:latin typeface="Avenir-Medium"/>
                <a:ea typeface="+mn-ea"/>
                <a:cs typeface="+mn-cs"/>
              </a:rPr>
              <a:t>Situación regional del Covid-19</a:t>
            </a:r>
          </a:p>
        </p:txBody>
      </p:sp>
      <p:sp>
        <p:nvSpPr>
          <p:cNvPr id="10" name="TextBox 5">
            <a:extLst>
              <a:ext uri="{FF2B5EF4-FFF2-40B4-BE49-F238E27FC236}">
                <a16:creationId xmlns:a16="http://schemas.microsoft.com/office/drawing/2014/main" id="{E45F197C-FC66-4CFF-97DC-F3AF859D99E4}"/>
              </a:ext>
            </a:extLst>
          </p:cNvPr>
          <p:cNvSpPr txBox="1"/>
          <p:nvPr/>
        </p:nvSpPr>
        <p:spPr>
          <a:xfrm>
            <a:off x="-237472" y="1513412"/>
            <a:ext cx="1163201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4800" b="1" dirty="0">
                <a:solidFill>
                  <a:srgbClr val="911939"/>
                </a:solidFill>
                <a:latin typeface="Arial" panose="020B0604020202020204" pitchFamily="34" charset="0"/>
                <a:cs typeface="Arial" panose="020B0604020202020204" pitchFamily="34" charset="0"/>
              </a:rPr>
              <a:t>45.608.869 casos </a:t>
            </a:r>
            <a:r>
              <a:rPr kumimoji="0" lang="es-ES_tradnl" sz="4200" b="1" i="0" u="none" strike="noStrike" kern="1200" cap="none" spc="0" normalizeH="0" baseline="0" noProof="0" dirty="0">
                <a:ln>
                  <a:noFill/>
                </a:ln>
                <a:solidFill>
                  <a:srgbClr val="FFFFFF">
                    <a:lumMod val="65000"/>
                  </a:srgbClr>
                </a:solidFill>
                <a:effectLst/>
                <a:uLnTx/>
                <a:uFillTx/>
                <a:latin typeface="Arial" panose="020B0604020202020204" pitchFamily="34" charset="0"/>
                <a:cs typeface="Arial" panose="020B0604020202020204" pitchFamily="34" charset="0"/>
              </a:rPr>
              <a:t>Cuota global: 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a:noFill/>
                </a:ln>
                <a:solidFill>
                  <a:srgbClr val="E07E55"/>
                </a:solidFill>
                <a:effectLst/>
                <a:uLnTx/>
                <a:uFillTx/>
                <a:latin typeface="Arial" panose="020B0604020202020204" pitchFamily="34" charset="0"/>
                <a:cs typeface="Arial" panose="020B0604020202020204" pitchFamily="34" charset="0"/>
              </a:rPr>
              <a:t> </a:t>
            </a:r>
            <a:r>
              <a:rPr lang="es-ES_tradnl" sz="4800" b="1" dirty="0">
                <a:solidFill>
                  <a:srgbClr val="911939"/>
                </a:solidFill>
                <a:latin typeface="Arial" panose="020B0604020202020204" pitchFamily="34" charset="0"/>
                <a:cs typeface="Arial" panose="020B0604020202020204" pitchFamily="34" charset="0"/>
              </a:rPr>
              <a:t>1,496,722 muertes </a:t>
            </a:r>
            <a:r>
              <a:rPr kumimoji="0" lang="es-ES_tradnl" sz="4200" b="1" i="0" u="none" strike="noStrike" kern="1200" cap="none" spc="0" normalizeH="0" baseline="0" noProof="0" dirty="0">
                <a:ln>
                  <a:noFill/>
                </a:ln>
                <a:solidFill>
                  <a:srgbClr val="FFFFFF">
                    <a:lumMod val="65000"/>
                  </a:srgbClr>
                </a:solidFill>
                <a:effectLst/>
                <a:uLnTx/>
                <a:uFillTx/>
                <a:latin typeface="Arial" panose="020B0604020202020204" pitchFamily="34" charset="0"/>
                <a:cs typeface="Arial" panose="020B0604020202020204" pitchFamily="34" charset="0"/>
              </a:rPr>
              <a:t>Cuota global: 32%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24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grpSp>
        <p:nvGrpSpPr>
          <p:cNvPr id="17" name="Grupo 16">
            <a:extLst>
              <a:ext uri="{FF2B5EF4-FFF2-40B4-BE49-F238E27FC236}">
                <a16:creationId xmlns:a16="http://schemas.microsoft.com/office/drawing/2014/main" id="{6B3A73EE-93C3-4584-954C-72977254D8A2}"/>
              </a:ext>
            </a:extLst>
          </p:cNvPr>
          <p:cNvGrpSpPr/>
          <p:nvPr/>
        </p:nvGrpSpPr>
        <p:grpSpPr>
          <a:xfrm>
            <a:off x="8104260" y="4182269"/>
            <a:ext cx="3740561" cy="1274224"/>
            <a:chOff x="2814079" y="1233328"/>
            <a:chExt cx="4703140" cy="936197"/>
          </a:xfrm>
        </p:grpSpPr>
        <p:sp>
          <p:nvSpPr>
            <p:cNvPr id="18" name="Rectángulo: esquinas redondeadas 17">
              <a:extLst>
                <a:ext uri="{FF2B5EF4-FFF2-40B4-BE49-F238E27FC236}">
                  <a16:creationId xmlns:a16="http://schemas.microsoft.com/office/drawing/2014/main" id="{7250C33E-DDD8-46A9-BC6C-9517A99A4CBB}"/>
                </a:ext>
              </a:extLst>
            </p:cNvPr>
            <p:cNvSpPr/>
            <p:nvPr/>
          </p:nvSpPr>
          <p:spPr>
            <a:xfrm>
              <a:off x="2884966" y="1233328"/>
              <a:ext cx="4632253" cy="914400"/>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 name="Rectángulo 18">
              <a:extLst>
                <a:ext uri="{FF2B5EF4-FFF2-40B4-BE49-F238E27FC236}">
                  <a16:creationId xmlns:a16="http://schemas.microsoft.com/office/drawing/2014/main" id="{291CF1B3-62D6-42F0-BCD0-DC2454FA20B7}"/>
                </a:ext>
              </a:extLst>
            </p:cNvPr>
            <p:cNvSpPr/>
            <p:nvPr/>
          </p:nvSpPr>
          <p:spPr>
            <a:xfrm>
              <a:off x="2814079" y="1287620"/>
              <a:ext cx="4632253" cy="881905"/>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1200"/>
                </a:spcAft>
                <a:buClr>
                  <a:srgbClr val="00A99A"/>
                </a:buClr>
                <a:buSzPct val="150000"/>
                <a:buFontTx/>
                <a:buNone/>
                <a:tabLst/>
                <a:defRPr/>
              </a:pPr>
              <a:r>
                <a:rPr kumimoji="0" lang="es-ES_tradnl" sz="2400" b="1" i="0" u="none" strike="noStrike" kern="1200" cap="none" spc="0" normalizeH="0" baseline="0" noProof="0" dirty="0">
                  <a:ln>
                    <a:noFill/>
                  </a:ln>
                  <a:solidFill>
                    <a:prstClr val="black"/>
                  </a:solidFill>
                  <a:effectLst/>
                  <a:uLnTx/>
                  <a:uFillTx/>
                  <a:latin typeface="Arial" panose="020B0604020202020204"/>
                  <a:ea typeface="+mn-ea"/>
                  <a:cs typeface="Arial"/>
                </a:rPr>
                <a:t>Más de la mitad </a:t>
              </a:r>
              <a:r>
                <a:rPr kumimoji="0" lang="es-ES_tradnl" sz="2400" b="0" i="0" u="none" strike="noStrike" kern="1200" cap="none" spc="0" normalizeH="0" baseline="0" noProof="0" dirty="0">
                  <a:ln>
                    <a:noFill/>
                  </a:ln>
                  <a:solidFill>
                    <a:prstClr val="black"/>
                  </a:solidFill>
                  <a:effectLst/>
                  <a:uLnTx/>
                  <a:uFillTx/>
                  <a:latin typeface="Arial" panose="020B0604020202020204"/>
                  <a:ea typeface="+mn-ea"/>
                  <a:cs typeface="Arial"/>
                </a:rPr>
                <a:t>de los casos mundiales en 2021 son de LAC</a:t>
              </a:r>
            </a:p>
          </p:txBody>
        </p:sp>
      </p:grpSp>
      <p:grpSp>
        <p:nvGrpSpPr>
          <p:cNvPr id="21" name="Grupo 13">
            <a:extLst>
              <a:ext uri="{FF2B5EF4-FFF2-40B4-BE49-F238E27FC236}">
                <a16:creationId xmlns:a16="http://schemas.microsoft.com/office/drawing/2014/main" id="{9088B7AE-08C6-4795-AA75-F2A736214B49}"/>
              </a:ext>
            </a:extLst>
          </p:cNvPr>
          <p:cNvGrpSpPr/>
          <p:nvPr/>
        </p:nvGrpSpPr>
        <p:grpSpPr>
          <a:xfrm>
            <a:off x="172171" y="3724983"/>
            <a:ext cx="3806440" cy="2409613"/>
            <a:chOff x="2731247" y="1233328"/>
            <a:chExt cx="4785972" cy="1770390"/>
          </a:xfrm>
        </p:grpSpPr>
        <p:sp>
          <p:nvSpPr>
            <p:cNvPr id="22" name="Rectángulo: esquinas redondeadas 14">
              <a:extLst>
                <a:ext uri="{FF2B5EF4-FFF2-40B4-BE49-F238E27FC236}">
                  <a16:creationId xmlns:a16="http://schemas.microsoft.com/office/drawing/2014/main" id="{57D770E0-1EEE-423E-A12B-C8D9B3A5F900}"/>
                </a:ext>
              </a:extLst>
            </p:cNvPr>
            <p:cNvSpPr/>
            <p:nvPr/>
          </p:nvSpPr>
          <p:spPr>
            <a:xfrm>
              <a:off x="2884966" y="1233328"/>
              <a:ext cx="4632253" cy="1540418"/>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 name="Rectángulo 15">
              <a:extLst>
                <a:ext uri="{FF2B5EF4-FFF2-40B4-BE49-F238E27FC236}">
                  <a16:creationId xmlns:a16="http://schemas.microsoft.com/office/drawing/2014/main" id="{A798DA8D-412B-4743-9B94-124F2B8AC1CB}"/>
                </a:ext>
              </a:extLst>
            </p:cNvPr>
            <p:cNvSpPr/>
            <p:nvPr/>
          </p:nvSpPr>
          <p:spPr>
            <a:xfrm>
              <a:off x="2731247" y="1307747"/>
              <a:ext cx="4632253" cy="16959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A99A"/>
                </a:buClr>
                <a:buSzPct val="150000"/>
                <a:buFontTx/>
                <a:buNone/>
                <a:tabLst/>
                <a:defRPr/>
              </a:pPr>
              <a:r>
                <a:rPr kumimoji="0" lang="es-ES_tradnl" sz="2400" b="1" i="0" u="none" strike="noStrike" kern="1200" cap="none" spc="0" normalizeH="0" baseline="0" noProof="0" dirty="0">
                  <a:ln>
                    <a:noFill/>
                  </a:ln>
                  <a:solidFill>
                    <a:prstClr val="black"/>
                  </a:solidFill>
                  <a:effectLst/>
                  <a:uLnTx/>
                  <a:uFillTx/>
                  <a:latin typeface="Arial" panose="020B0604020202020204"/>
                  <a:ea typeface="+mn-ea"/>
                  <a:cs typeface="Arial"/>
                </a:rPr>
                <a:t>5 países de LATAM </a:t>
              </a:r>
              <a:r>
                <a:rPr kumimoji="0" lang="es-ES_tradnl" sz="2400" b="0" i="0" u="none" strike="noStrike" kern="1200" cap="none" spc="0" normalizeH="0" baseline="0" noProof="0" dirty="0">
                  <a:ln>
                    <a:noFill/>
                  </a:ln>
                  <a:solidFill>
                    <a:prstClr val="black"/>
                  </a:solidFill>
                  <a:effectLst/>
                  <a:uLnTx/>
                  <a:uFillTx/>
                  <a:latin typeface="Arial" panose="020B0604020202020204"/>
                  <a:ea typeface="+mn-ea"/>
                  <a:cs typeface="Arial"/>
                </a:rPr>
                <a:t>están en el Top 10 de muertes por COVID</a:t>
              </a:r>
            </a:p>
            <a:p>
              <a:pPr marL="0" marR="0" lvl="0" indent="0" algn="ctr" defTabSz="914400" rtl="0" eaLnBrk="1" fontAlgn="auto" latinLnBrk="0" hangingPunct="1">
                <a:lnSpc>
                  <a:spcPct val="100000"/>
                </a:lnSpc>
                <a:spcBef>
                  <a:spcPts val="0"/>
                </a:spcBef>
                <a:spcAft>
                  <a:spcPts val="0"/>
                </a:spcAft>
                <a:buClr>
                  <a:srgbClr val="00A99A"/>
                </a:buClr>
                <a:buSzPct val="150000"/>
                <a:buFontTx/>
                <a:buNone/>
                <a:tabLst/>
                <a:defRPr/>
              </a:pPr>
              <a:r>
                <a:rPr kumimoji="0" lang="es-ES_tradnl" sz="2400" b="1" i="0" u="none" strike="noStrike" kern="1200" cap="none" spc="0" normalizeH="0" baseline="0" noProof="0" dirty="0">
                  <a:ln>
                    <a:noFill/>
                  </a:ln>
                  <a:solidFill>
                    <a:srgbClr val="911939"/>
                  </a:solidFill>
                  <a:effectLst/>
                  <a:uLnTx/>
                  <a:uFillTx/>
                  <a:latin typeface="Arial" panose="020B0604020202020204"/>
                  <a:ea typeface="+mn-ea"/>
                  <a:cs typeface="Arial"/>
                </a:rPr>
                <a:t>Brasil, Perú, Paraguay, Colombia y Argentina</a:t>
              </a:r>
            </a:p>
            <a:p>
              <a:pPr marL="0" marR="0" lvl="0" indent="0" algn="ctr" defTabSz="914400" rtl="0" eaLnBrk="1" fontAlgn="auto" latinLnBrk="0" hangingPunct="1">
                <a:lnSpc>
                  <a:spcPct val="100000"/>
                </a:lnSpc>
                <a:spcBef>
                  <a:spcPts val="0"/>
                </a:spcBef>
                <a:spcAft>
                  <a:spcPts val="0"/>
                </a:spcAft>
                <a:buClr>
                  <a:srgbClr val="00A99A"/>
                </a:buClr>
                <a:buSzPct val="150000"/>
                <a:buFontTx/>
                <a:buNone/>
                <a:tabLst/>
                <a:defRPr/>
              </a:pPr>
              <a:endParaRPr kumimoji="0" lang="es-ES_tradnl" sz="2400" b="1" i="0" u="none" strike="noStrike" kern="1200" cap="none" spc="0" normalizeH="0" baseline="0" noProof="0" dirty="0">
                <a:ln>
                  <a:noFill/>
                </a:ln>
                <a:solidFill>
                  <a:srgbClr val="E07E55"/>
                </a:solidFill>
                <a:effectLst/>
                <a:uLnTx/>
                <a:uFillTx/>
                <a:latin typeface="Arial" panose="020B0604020202020204"/>
                <a:ea typeface="+mn-ea"/>
                <a:cs typeface="Arial"/>
              </a:endParaRPr>
            </a:p>
          </p:txBody>
        </p:sp>
      </p:grpSp>
      <p:grpSp>
        <p:nvGrpSpPr>
          <p:cNvPr id="25" name="Grupo 10">
            <a:extLst>
              <a:ext uri="{FF2B5EF4-FFF2-40B4-BE49-F238E27FC236}">
                <a16:creationId xmlns:a16="http://schemas.microsoft.com/office/drawing/2014/main" id="{517B9FA7-4502-4F2F-9483-779A43D2C173}"/>
              </a:ext>
            </a:extLst>
          </p:cNvPr>
          <p:cNvGrpSpPr/>
          <p:nvPr/>
        </p:nvGrpSpPr>
        <p:grpSpPr>
          <a:xfrm>
            <a:off x="4177981" y="3968838"/>
            <a:ext cx="3783288" cy="1671418"/>
            <a:chOff x="2848033" y="1233328"/>
            <a:chExt cx="4756862" cy="1228024"/>
          </a:xfrm>
        </p:grpSpPr>
        <p:sp>
          <p:nvSpPr>
            <p:cNvPr id="26" name="Rectángulo: esquinas redondeadas 11">
              <a:extLst>
                <a:ext uri="{FF2B5EF4-FFF2-40B4-BE49-F238E27FC236}">
                  <a16:creationId xmlns:a16="http://schemas.microsoft.com/office/drawing/2014/main" id="{8627852B-F66E-4626-9A2D-F5635E68776E}"/>
                </a:ext>
              </a:extLst>
            </p:cNvPr>
            <p:cNvSpPr/>
            <p:nvPr/>
          </p:nvSpPr>
          <p:spPr>
            <a:xfrm>
              <a:off x="2884966" y="1233328"/>
              <a:ext cx="4632253" cy="1228024"/>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 name="Rectángulo 12">
              <a:extLst>
                <a:ext uri="{FF2B5EF4-FFF2-40B4-BE49-F238E27FC236}">
                  <a16:creationId xmlns:a16="http://schemas.microsoft.com/office/drawing/2014/main" id="{A469E821-C368-4EF0-84CE-2AF76E8D331D}"/>
                </a:ext>
              </a:extLst>
            </p:cNvPr>
            <p:cNvSpPr/>
            <p:nvPr/>
          </p:nvSpPr>
          <p:spPr>
            <a:xfrm>
              <a:off x="2848033" y="1308092"/>
              <a:ext cx="4756862" cy="11532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A99A"/>
                </a:buClr>
                <a:buSzPct val="150000"/>
                <a:buFontTx/>
                <a:buNone/>
                <a:tabLst/>
                <a:defRPr/>
              </a:pPr>
              <a:r>
                <a:rPr lang="es-ES_tradnl" sz="2400" b="1" dirty="0">
                  <a:solidFill>
                    <a:prstClr val="black"/>
                  </a:solidFill>
                  <a:latin typeface="Arial" panose="020B0604020202020204"/>
                  <a:cs typeface="Arial"/>
                </a:rPr>
                <a:t>21</a:t>
              </a:r>
              <a:r>
                <a:rPr kumimoji="0" lang="es-ES_tradnl" sz="2400" b="1" i="0" u="none" strike="noStrike" kern="1200" cap="none" spc="0" normalizeH="0" baseline="0" noProof="0" dirty="0">
                  <a:ln>
                    <a:noFill/>
                  </a:ln>
                  <a:solidFill>
                    <a:prstClr val="black"/>
                  </a:solidFill>
                  <a:effectLst/>
                  <a:uLnTx/>
                  <a:uFillTx/>
                  <a:latin typeface="Arial" panose="020B0604020202020204"/>
                  <a:ea typeface="+mn-ea"/>
                  <a:cs typeface="Arial"/>
                </a:rPr>
                <a:t> países de LAC</a:t>
              </a:r>
              <a:r>
                <a:rPr kumimoji="0" lang="es-ES_tradnl" sz="2400" b="0" i="0" u="none" strike="noStrike" kern="1200" cap="none" spc="0" normalizeH="0" baseline="0" noProof="0" dirty="0">
                  <a:ln>
                    <a:noFill/>
                  </a:ln>
                  <a:solidFill>
                    <a:prstClr val="black"/>
                  </a:solidFill>
                  <a:effectLst/>
                  <a:uLnTx/>
                  <a:uFillTx/>
                  <a:latin typeface="Arial" panose="020B0604020202020204"/>
                  <a:ea typeface="+mn-ea"/>
                  <a:cs typeface="Arial"/>
                </a:rPr>
                <a:t> superan el promedio de la tasa de duplicación mundial de casos </a:t>
              </a:r>
              <a:endPar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grpSp>
    </p:spTree>
    <p:extLst>
      <p:ext uri="{BB962C8B-B14F-4D97-AF65-F5344CB8AC3E}">
        <p14:creationId xmlns:p14="http://schemas.microsoft.com/office/powerpoint/2010/main" val="1517407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C1B7ECA-1D33-4D9E-B99B-494F658A9A81}"/>
              </a:ext>
            </a:extLst>
          </p:cNvPr>
          <p:cNvPicPr>
            <a:picLocks noChangeAspect="1"/>
          </p:cNvPicPr>
          <p:nvPr/>
        </p:nvPicPr>
        <p:blipFill>
          <a:blip r:embed="rId3"/>
          <a:stretch>
            <a:fillRect/>
          </a:stretch>
        </p:blipFill>
        <p:spPr>
          <a:xfrm>
            <a:off x="0" y="-9427"/>
            <a:ext cx="12192000" cy="466725"/>
          </a:xfrm>
          <a:prstGeom prst="rect">
            <a:avLst/>
          </a:prstGeom>
        </p:spPr>
      </p:pic>
      <p:pic>
        <p:nvPicPr>
          <p:cNvPr id="3" name="Imagen 2">
            <a:extLst>
              <a:ext uri="{FF2B5EF4-FFF2-40B4-BE49-F238E27FC236}">
                <a16:creationId xmlns:a16="http://schemas.microsoft.com/office/drawing/2014/main" id="{62031276-F505-42CC-AB69-E6CD4BCC553E}"/>
              </a:ext>
            </a:extLst>
          </p:cNvPr>
          <p:cNvPicPr>
            <a:picLocks noChangeAspect="1"/>
          </p:cNvPicPr>
          <p:nvPr/>
        </p:nvPicPr>
        <p:blipFill>
          <a:blip r:embed="rId4"/>
          <a:stretch>
            <a:fillRect/>
          </a:stretch>
        </p:blipFill>
        <p:spPr>
          <a:xfrm>
            <a:off x="6505575" y="6407176"/>
            <a:ext cx="5686425" cy="457200"/>
          </a:xfrm>
          <a:prstGeom prst="rect">
            <a:avLst/>
          </a:prstGeom>
        </p:spPr>
      </p:pic>
      <p:pic>
        <p:nvPicPr>
          <p:cNvPr id="7" name="Imagen 6">
            <a:extLst>
              <a:ext uri="{FF2B5EF4-FFF2-40B4-BE49-F238E27FC236}">
                <a16:creationId xmlns:a16="http://schemas.microsoft.com/office/drawing/2014/main" id="{F9E96EE9-45FD-40CC-B88A-B9D7DA3D8B20}"/>
              </a:ext>
            </a:extLst>
          </p:cNvPr>
          <p:cNvPicPr>
            <a:picLocks noChangeAspect="1"/>
          </p:cNvPicPr>
          <p:nvPr/>
        </p:nvPicPr>
        <p:blipFill>
          <a:blip r:embed="rId5"/>
          <a:stretch>
            <a:fillRect/>
          </a:stretch>
        </p:blipFill>
        <p:spPr>
          <a:xfrm>
            <a:off x="0" y="1447800"/>
            <a:ext cx="8152995" cy="4959376"/>
          </a:xfrm>
          <a:prstGeom prst="rect">
            <a:avLst/>
          </a:prstGeom>
        </p:spPr>
      </p:pic>
      <p:sp>
        <p:nvSpPr>
          <p:cNvPr id="8" name="CuadroTexto 7">
            <a:extLst>
              <a:ext uri="{FF2B5EF4-FFF2-40B4-BE49-F238E27FC236}">
                <a16:creationId xmlns:a16="http://schemas.microsoft.com/office/drawing/2014/main" id="{01609F50-ED8D-4263-8554-BCAAF6B9ED03}"/>
              </a:ext>
            </a:extLst>
          </p:cNvPr>
          <p:cNvSpPr txBox="1"/>
          <p:nvPr/>
        </p:nvSpPr>
        <p:spPr>
          <a:xfrm>
            <a:off x="7047367" y="2357828"/>
            <a:ext cx="4947685" cy="1569660"/>
          </a:xfrm>
          <a:prstGeom prst="rect">
            <a:avLst/>
          </a:prstGeom>
          <a:noFill/>
        </p:spPr>
        <p:txBody>
          <a:bodyPr wrap="square" rtlCol="0">
            <a:spAutoFit/>
          </a:bodyPr>
          <a:lstStyle/>
          <a:p>
            <a:pPr algn="ctr"/>
            <a:r>
              <a:rPr lang="es-419" sz="3200" b="1" dirty="0">
                <a:solidFill>
                  <a:srgbClr val="0070C0"/>
                </a:solidFill>
              </a:rPr>
              <a:t>Menos del </a:t>
            </a:r>
            <a:r>
              <a:rPr lang="es-419" sz="3200" b="1" dirty="0">
                <a:solidFill>
                  <a:srgbClr val="911939"/>
                </a:solidFill>
              </a:rPr>
              <a:t>34% </a:t>
            </a:r>
            <a:r>
              <a:rPr lang="es-419" sz="3200" b="1" dirty="0">
                <a:solidFill>
                  <a:srgbClr val="0070C0"/>
                </a:solidFill>
              </a:rPr>
              <a:t>de la población de LAC ha sido vacunada con ambas dosis</a:t>
            </a:r>
          </a:p>
        </p:txBody>
      </p:sp>
      <p:sp>
        <p:nvSpPr>
          <p:cNvPr id="11" name="CuadroTexto 10">
            <a:extLst>
              <a:ext uri="{FF2B5EF4-FFF2-40B4-BE49-F238E27FC236}">
                <a16:creationId xmlns:a16="http://schemas.microsoft.com/office/drawing/2014/main" id="{6E4E31FC-0E23-48D4-89F1-8EEF93EEEC44}"/>
              </a:ext>
            </a:extLst>
          </p:cNvPr>
          <p:cNvSpPr txBox="1"/>
          <p:nvPr/>
        </p:nvSpPr>
        <p:spPr>
          <a:xfrm>
            <a:off x="362098" y="1041116"/>
            <a:ext cx="5432425" cy="430887"/>
          </a:xfrm>
          <a:prstGeom prst="rect">
            <a:avLst/>
          </a:prstGeom>
          <a:noFill/>
        </p:spPr>
        <p:txBody>
          <a:bodyPr wrap="square">
            <a:spAutoFit/>
          </a:bodyPr>
          <a:lstStyle/>
          <a:p>
            <a:r>
              <a:rPr lang="es-419" sz="2200" b="1" dirty="0">
                <a:solidFill>
                  <a:srgbClr val="0070C0"/>
                </a:solidFill>
              </a:rPr>
              <a:t>Países con menor cobertura de vacunas</a:t>
            </a:r>
            <a:endParaRPr lang="es-419" sz="2200" dirty="0"/>
          </a:p>
        </p:txBody>
      </p:sp>
      <p:sp>
        <p:nvSpPr>
          <p:cNvPr id="10" name="CuadroTexto 8">
            <a:extLst>
              <a:ext uri="{FF2B5EF4-FFF2-40B4-BE49-F238E27FC236}">
                <a16:creationId xmlns:a16="http://schemas.microsoft.com/office/drawing/2014/main" id="{979EF06A-BA5A-4CAC-9492-F81D3F8D0421}"/>
              </a:ext>
            </a:extLst>
          </p:cNvPr>
          <p:cNvSpPr txBox="1"/>
          <p:nvPr/>
        </p:nvSpPr>
        <p:spPr>
          <a:xfrm>
            <a:off x="265190" y="500165"/>
            <a:ext cx="5432425" cy="595932"/>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419" sz="3200" b="1" i="0" u="none" strike="noStrike" kern="1200" cap="none" spc="0" normalizeH="0" baseline="0" noProof="0" dirty="0">
                <a:ln>
                  <a:noFill/>
                </a:ln>
                <a:solidFill>
                  <a:srgbClr val="911939"/>
                </a:solidFill>
                <a:effectLst/>
                <a:uLnTx/>
                <a:uFillTx/>
                <a:latin typeface="Avenir-Medium"/>
                <a:ea typeface="+mn-ea"/>
                <a:cs typeface="+mn-cs"/>
              </a:rPr>
              <a:t>Situación regional </a:t>
            </a:r>
            <a:r>
              <a:rPr lang="es-419" sz="3200" b="1" dirty="0">
                <a:solidFill>
                  <a:srgbClr val="911939"/>
                </a:solidFill>
                <a:latin typeface="Avenir-Medium"/>
              </a:rPr>
              <a:t>Vacunación </a:t>
            </a:r>
            <a:endParaRPr kumimoji="0" lang="es-419" sz="3200" b="1" i="0" u="none" strike="noStrike" kern="1200" cap="none" spc="0" normalizeH="0" baseline="0" noProof="0" dirty="0">
              <a:ln>
                <a:noFill/>
              </a:ln>
              <a:solidFill>
                <a:srgbClr val="911939"/>
              </a:solidFill>
              <a:effectLst/>
              <a:uLnTx/>
              <a:uFillTx/>
              <a:latin typeface="Avenir-Medium"/>
              <a:ea typeface="+mn-ea"/>
              <a:cs typeface="+mn-cs"/>
            </a:endParaRPr>
          </a:p>
        </p:txBody>
      </p:sp>
    </p:spTree>
    <p:extLst>
      <p:ext uri="{BB962C8B-B14F-4D97-AF65-F5344CB8AC3E}">
        <p14:creationId xmlns:p14="http://schemas.microsoft.com/office/powerpoint/2010/main" val="943448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C1B7ECA-1D33-4D9E-B99B-494F658A9A81}"/>
              </a:ext>
            </a:extLst>
          </p:cNvPr>
          <p:cNvPicPr>
            <a:picLocks noChangeAspect="1"/>
          </p:cNvPicPr>
          <p:nvPr/>
        </p:nvPicPr>
        <p:blipFill>
          <a:blip r:embed="rId3"/>
          <a:stretch>
            <a:fillRect/>
          </a:stretch>
        </p:blipFill>
        <p:spPr>
          <a:xfrm>
            <a:off x="0" y="-9427"/>
            <a:ext cx="12192000" cy="466725"/>
          </a:xfrm>
          <a:prstGeom prst="rect">
            <a:avLst/>
          </a:prstGeom>
        </p:spPr>
      </p:pic>
      <p:sp>
        <p:nvSpPr>
          <p:cNvPr id="6" name="CuadroTexto 5">
            <a:extLst>
              <a:ext uri="{FF2B5EF4-FFF2-40B4-BE49-F238E27FC236}">
                <a16:creationId xmlns:a16="http://schemas.microsoft.com/office/drawing/2014/main" id="{50C7F0A5-37B3-4B35-B356-991A10182766}"/>
              </a:ext>
            </a:extLst>
          </p:cNvPr>
          <p:cNvSpPr txBox="1"/>
          <p:nvPr/>
        </p:nvSpPr>
        <p:spPr>
          <a:xfrm>
            <a:off x="1241472" y="675873"/>
            <a:ext cx="9709055" cy="658835"/>
          </a:xfrm>
          <a:prstGeom prst="rect">
            <a:avLst/>
          </a:prstGeom>
          <a:noFill/>
        </p:spPr>
        <p:txBody>
          <a:bodyPr wrap="square" rtlCol="0">
            <a:spAutoFit/>
          </a:bodyPr>
          <a:lstStyle/>
          <a:p>
            <a:pPr algn="ctr">
              <a:lnSpc>
                <a:spcPct val="107000"/>
              </a:lnSpc>
              <a:spcAft>
                <a:spcPts val="800"/>
              </a:spcAft>
            </a:pPr>
            <a:r>
              <a:rPr lang="es-419" sz="3600" b="1" dirty="0">
                <a:solidFill>
                  <a:srgbClr val="911939"/>
                </a:solidFill>
                <a:latin typeface="Avenir-Medium"/>
              </a:rPr>
              <a:t>Las vacunas y la disminución de fallecimientos</a:t>
            </a:r>
            <a:r>
              <a:rPr lang="es-419" sz="2600" dirty="0">
                <a:effectLst/>
                <a:latin typeface="Avenir-Book"/>
                <a:ea typeface="Calibri" panose="020F0502020204030204" pitchFamily="34" charset="0"/>
                <a:cs typeface="Avenir-Book"/>
              </a:rPr>
              <a:t>	</a:t>
            </a:r>
            <a:endParaRPr lang="es-419" sz="2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62031276-F505-42CC-AB69-E6CD4BCC553E}"/>
              </a:ext>
            </a:extLst>
          </p:cNvPr>
          <p:cNvPicPr>
            <a:picLocks noChangeAspect="1"/>
          </p:cNvPicPr>
          <p:nvPr/>
        </p:nvPicPr>
        <p:blipFill>
          <a:blip r:embed="rId4"/>
          <a:stretch>
            <a:fillRect/>
          </a:stretch>
        </p:blipFill>
        <p:spPr>
          <a:xfrm>
            <a:off x="6505575" y="6407176"/>
            <a:ext cx="5686425" cy="457200"/>
          </a:xfrm>
          <a:prstGeom prst="rect">
            <a:avLst/>
          </a:prstGeom>
        </p:spPr>
      </p:pic>
      <p:pic>
        <p:nvPicPr>
          <p:cNvPr id="9" name="Imagen 8">
            <a:extLst>
              <a:ext uri="{FF2B5EF4-FFF2-40B4-BE49-F238E27FC236}">
                <a16:creationId xmlns:a16="http://schemas.microsoft.com/office/drawing/2014/main" id="{ECD58163-81A6-4A23-AD15-15EAA1C02AC8}"/>
              </a:ext>
            </a:extLst>
          </p:cNvPr>
          <p:cNvPicPr>
            <a:picLocks noChangeAspect="1"/>
          </p:cNvPicPr>
          <p:nvPr/>
        </p:nvPicPr>
        <p:blipFill>
          <a:blip r:embed="rId5"/>
          <a:stretch>
            <a:fillRect/>
          </a:stretch>
        </p:blipFill>
        <p:spPr>
          <a:xfrm>
            <a:off x="0" y="1715258"/>
            <a:ext cx="12192000" cy="4641118"/>
          </a:xfrm>
          <a:prstGeom prst="rect">
            <a:avLst/>
          </a:prstGeom>
        </p:spPr>
      </p:pic>
    </p:spTree>
    <p:extLst>
      <p:ext uri="{BB962C8B-B14F-4D97-AF65-F5344CB8AC3E}">
        <p14:creationId xmlns:p14="http://schemas.microsoft.com/office/powerpoint/2010/main" val="3624717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C1B7ECA-1D33-4D9E-B99B-494F658A9A81}"/>
              </a:ext>
            </a:extLst>
          </p:cNvPr>
          <p:cNvPicPr>
            <a:picLocks noChangeAspect="1"/>
          </p:cNvPicPr>
          <p:nvPr/>
        </p:nvPicPr>
        <p:blipFill>
          <a:blip r:embed="rId3"/>
          <a:stretch>
            <a:fillRect/>
          </a:stretch>
        </p:blipFill>
        <p:spPr>
          <a:xfrm>
            <a:off x="0" y="-9427"/>
            <a:ext cx="12192000" cy="466725"/>
          </a:xfrm>
          <a:prstGeom prst="rect">
            <a:avLst/>
          </a:prstGeom>
        </p:spPr>
      </p:pic>
      <p:pic>
        <p:nvPicPr>
          <p:cNvPr id="3" name="Imagen 2">
            <a:extLst>
              <a:ext uri="{FF2B5EF4-FFF2-40B4-BE49-F238E27FC236}">
                <a16:creationId xmlns:a16="http://schemas.microsoft.com/office/drawing/2014/main" id="{62031276-F505-42CC-AB69-E6CD4BCC553E}"/>
              </a:ext>
            </a:extLst>
          </p:cNvPr>
          <p:cNvPicPr>
            <a:picLocks noChangeAspect="1"/>
          </p:cNvPicPr>
          <p:nvPr/>
        </p:nvPicPr>
        <p:blipFill>
          <a:blip r:embed="rId4"/>
          <a:stretch>
            <a:fillRect/>
          </a:stretch>
        </p:blipFill>
        <p:spPr>
          <a:xfrm>
            <a:off x="6505575" y="6407176"/>
            <a:ext cx="5686425" cy="457200"/>
          </a:xfrm>
          <a:prstGeom prst="rect">
            <a:avLst/>
          </a:prstGeom>
        </p:spPr>
      </p:pic>
      <p:sp>
        <p:nvSpPr>
          <p:cNvPr id="10" name="CuadroTexto 9">
            <a:extLst>
              <a:ext uri="{FF2B5EF4-FFF2-40B4-BE49-F238E27FC236}">
                <a16:creationId xmlns:a16="http://schemas.microsoft.com/office/drawing/2014/main" id="{D909A24C-5C39-4972-8D77-6419DB5BFE1D}"/>
              </a:ext>
            </a:extLst>
          </p:cNvPr>
          <p:cNvSpPr txBox="1"/>
          <p:nvPr/>
        </p:nvSpPr>
        <p:spPr>
          <a:xfrm>
            <a:off x="-468143" y="3017520"/>
            <a:ext cx="4978359" cy="1077218"/>
          </a:xfrm>
          <a:prstGeom prst="rect">
            <a:avLst/>
          </a:prstGeom>
          <a:noFill/>
        </p:spPr>
        <p:txBody>
          <a:bodyPr wrap="square" rtlCol="0">
            <a:spAutoFit/>
          </a:bodyPr>
          <a:lstStyle/>
          <a:p>
            <a:pPr algn="ctr">
              <a:lnSpc>
                <a:spcPct val="100000"/>
              </a:lnSpc>
              <a:spcBef>
                <a:spcPts val="0"/>
              </a:spcBef>
            </a:pPr>
            <a:r>
              <a:rPr lang="es-ES" sz="3200" b="1" dirty="0">
                <a:solidFill>
                  <a:schemeClr val="bg1"/>
                </a:solidFill>
                <a:latin typeface="Avenir-Medium"/>
              </a:rPr>
              <a:t>24 países de LAC </a:t>
            </a:r>
          </a:p>
          <a:p>
            <a:pPr algn="ctr">
              <a:lnSpc>
                <a:spcPct val="100000"/>
              </a:lnSpc>
              <a:spcBef>
                <a:spcPts val="0"/>
              </a:spcBef>
            </a:pPr>
            <a:r>
              <a:rPr lang="es-ES" sz="3200" b="1" dirty="0">
                <a:solidFill>
                  <a:schemeClr val="bg1"/>
                </a:solidFill>
                <a:latin typeface="Avenir-Medium"/>
              </a:rPr>
              <a:t>incluidos en el análisis</a:t>
            </a:r>
            <a:endParaRPr lang="es-419" sz="3200" b="1" dirty="0">
              <a:solidFill>
                <a:schemeClr val="bg1"/>
              </a:solidFill>
              <a:latin typeface="Avenir-Medium"/>
            </a:endParaRPr>
          </a:p>
        </p:txBody>
      </p:sp>
      <p:pic>
        <p:nvPicPr>
          <p:cNvPr id="4" name="Imagen 3">
            <a:extLst>
              <a:ext uri="{FF2B5EF4-FFF2-40B4-BE49-F238E27FC236}">
                <a16:creationId xmlns:a16="http://schemas.microsoft.com/office/drawing/2014/main" id="{D62C238D-DD7B-4A08-A2F0-FD7B2411DE3C}"/>
              </a:ext>
            </a:extLst>
          </p:cNvPr>
          <p:cNvPicPr>
            <a:picLocks noChangeAspect="1"/>
          </p:cNvPicPr>
          <p:nvPr/>
        </p:nvPicPr>
        <p:blipFill>
          <a:blip r:embed="rId5"/>
          <a:stretch>
            <a:fillRect/>
          </a:stretch>
        </p:blipFill>
        <p:spPr>
          <a:xfrm>
            <a:off x="507134" y="436505"/>
            <a:ext cx="4978360" cy="5776050"/>
          </a:xfrm>
          <a:prstGeom prst="rect">
            <a:avLst/>
          </a:prstGeom>
        </p:spPr>
      </p:pic>
      <p:sp>
        <p:nvSpPr>
          <p:cNvPr id="11" name="CuadroTexto 10">
            <a:extLst>
              <a:ext uri="{FF2B5EF4-FFF2-40B4-BE49-F238E27FC236}">
                <a16:creationId xmlns:a16="http://schemas.microsoft.com/office/drawing/2014/main" id="{B54E7CA3-5856-4E79-A38E-02261E41B040}"/>
              </a:ext>
            </a:extLst>
          </p:cNvPr>
          <p:cNvSpPr txBox="1"/>
          <p:nvPr/>
        </p:nvSpPr>
        <p:spPr>
          <a:xfrm>
            <a:off x="1765272" y="816917"/>
            <a:ext cx="2462084" cy="6555641"/>
          </a:xfrm>
          <a:prstGeom prst="rect">
            <a:avLst/>
          </a:prstGeom>
          <a:noFill/>
        </p:spPr>
        <p:txBody>
          <a:bodyPr wrap="square">
            <a:spAutoFit/>
          </a:bodyPr>
          <a:lstStyle/>
          <a:p>
            <a:pPr algn="ctr"/>
            <a:r>
              <a:rPr lang="en-US" sz="2800" b="1" dirty="0">
                <a:solidFill>
                  <a:schemeClr val="accent1"/>
                </a:solidFill>
                <a:latin typeface="Avenir-Medium"/>
              </a:rPr>
              <a:t>Argentina</a:t>
            </a:r>
          </a:p>
          <a:p>
            <a:pPr marL="0" marR="0" lvl="0" indent="0" algn="ctr" defTabSz="914400" rtl="0" eaLnBrk="1" fontAlgn="auto" latinLnBrk="0" hangingPunct="1">
              <a:buClrTx/>
              <a:buSzTx/>
              <a:buFontTx/>
              <a:buNone/>
              <a:tabLst/>
              <a:defRPr/>
            </a:pPr>
            <a:r>
              <a:rPr lang="en-US" sz="2800" b="1" dirty="0">
                <a:solidFill>
                  <a:schemeClr val="accent1"/>
                </a:solidFill>
                <a:latin typeface="Avenir-Medium"/>
              </a:rPr>
              <a:t>Bolivia</a:t>
            </a:r>
          </a:p>
          <a:p>
            <a:pPr marL="0" marR="0" lvl="0" indent="0" algn="ctr" defTabSz="914400" rtl="0" eaLnBrk="1" fontAlgn="auto" latinLnBrk="0" hangingPunct="1">
              <a:buClrTx/>
              <a:buSzTx/>
              <a:buFontTx/>
              <a:buNone/>
              <a:tabLst/>
              <a:defRPr/>
            </a:pPr>
            <a:r>
              <a:rPr lang="en-US" sz="2800" b="1" dirty="0">
                <a:solidFill>
                  <a:schemeClr val="accent1"/>
                </a:solidFill>
                <a:latin typeface="Avenir-Medium"/>
              </a:rPr>
              <a:t>Chile</a:t>
            </a:r>
          </a:p>
          <a:p>
            <a:pPr marL="0" marR="0" lvl="0" indent="0" algn="ctr" defTabSz="914400" rtl="0" eaLnBrk="1" fontAlgn="auto" latinLnBrk="0" hangingPunct="1">
              <a:buClrTx/>
              <a:buSzTx/>
              <a:buFontTx/>
              <a:buNone/>
              <a:tabLst/>
              <a:defRPr/>
            </a:pPr>
            <a:r>
              <a:rPr lang="en-US" sz="2800" b="1" dirty="0">
                <a:solidFill>
                  <a:schemeClr val="accent1"/>
                </a:solidFill>
                <a:latin typeface="Avenir-Medium"/>
              </a:rPr>
              <a:t>Colombia</a:t>
            </a:r>
          </a:p>
          <a:p>
            <a:pPr marL="0" marR="0" lvl="0" indent="0" algn="ctr" defTabSz="914400" rtl="0" eaLnBrk="1" fontAlgn="auto" latinLnBrk="0" hangingPunct="1">
              <a:buClrTx/>
              <a:buSzTx/>
              <a:buFontTx/>
              <a:buNone/>
              <a:tabLst/>
              <a:defRPr/>
            </a:pPr>
            <a:r>
              <a:rPr lang="en-US" sz="2800" b="1" dirty="0">
                <a:solidFill>
                  <a:schemeClr val="accent1"/>
                </a:solidFill>
                <a:latin typeface="Avenir-Medium"/>
              </a:rPr>
              <a:t>Costa Rica</a:t>
            </a:r>
          </a:p>
          <a:p>
            <a:pPr marL="0" marR="0" lvl="0" indent="0" algn="ctr" defTabSz="914400" rtl="0" eaLnBrk="1" fontAlgn="auto" latinLnBrk="0" hangingPunct="1">
              <a:buClrTx/>
              <a:buSzTx/>
              <a:buFontTx/>
              <a:buNone/>
              <a:tabLst/>
              <a:defRPr/>
            </a:pPr>
            <a:r>
              <a:rPr lang="en-US" sz="2800" b="1" dirty="0">
                <a:solidFill>
                  <a:schemeClr val="accent1"/>
                </a:solidFill>
                <a:latin typeface="Avenir-Medium"/>
              </a:rPr>
              <a:t>Ecuador</a:t>
            </a:r>
          </a:p>
          <a:p>
            <a:pPr marL="0" marR="0" lvl="0" indent="0" algn="ctr" defTabSz="914400" rtl="0" eaLnBrk="1" fontAlgn="auto" latinLnBrk="0" hangingPunct="1">
              <a:buClrTx/>
              <a:buSzTx/>
              <a:buFontTx/>
              <a:buNone/>
              <a:tabLst/>
              <a:defRPr/>
            </a:pPr>
            <a:r>
              <a:rPr lang="en-US" sz="2800" b="1" dirty="0">
                <a:solidFill>
                  <a:schemeClr val="accent1"/>
                </a:solidFill>
                <a:latin typeface="Avenir-Medium"/>
              </a:rPr>
              <a:t>El Salvador</a:t>
            </a:r>
          </a:p>
          <a:p>
            <a:pPr marL="0" marR="0" lvl="0" indent="0" algn="ctr" defTabSz="914400" rtl="0" eaLnBrk="1" fontAlgn="auto" latinLnBrk="0" hangingPunct="1">
              <a:buClrTx/>
              <a:buSzTx/>
              <a:buFontTx/>
              <a:buNone/>
              <a:tabLst/>
              <a:defRPr/>
            </a:pPr>
            <a:r>
              <a:rPr lang="en-US" sz="2800" b="1" dirty="0">
                <a:solidFill>
                  <a:schemeClr val="accent1"/>
                </a:solidFill>
                <a:latin typeface="Avenir-Medium"/>
              </a:rPr>
              <a:t>Guatemala</a:t>
            </a:r>
          </a:p>
          <a:p>
            <a:pPr marL="0" marR="0" lvl="0" indent="0" algn="ctr" defTabSz="914400" rtl="0" eaLnBrk="1" fontAlgn="auto" latinLnBrk="0" hangingPunct="1">
              <a:buClrTx/>
              <a:buSzTx/>
              <a:buFontTx/>
              <a:buNone/>
              <a:tabLst/>
              <a:defRPr/>
            </a:pPr>
            <a:r>
              <a:rPr lang="en-US" sz="2800" b="1" dirty="0">
                <a:solidFill>
                  <a:schemeClr val="accent1"/>
                </a:solidFill>
                <a:latin typeface="Avenir-Medium"/>
              </a:rPr>
              <a:t>Honduras</a:t>
            </a:r>
          </a:p>
          <a:p>
            <a:pPr lvl="0" algn="ctr">
              <a:defRPr/>
            </a:pPr>
            <a:r>
              <a:rPr lang="es-419" sz="2800" b="1" dirty="0">
                <a:solidFill>
                  <a:schemeClr val="accent1"/>
                </a:solidFill>
                <a:latin typeface="Avenir-Medium"/>
              </a:rPr>
              <a:t>México</a:t>
            </a:r>
          </a:p>
          <a:p>
            <a:pPr algn="ctr">
              <a:defRPr/>
            </a:pPr>
            <a:r>
              <a:rPr lang="es-ES" sz="2800" b="1" dirty="0">
                <a:solidFill>
                  <a:schemeClr val="accent1"/>
                </a:solidFill>
                <a:latin typeface="Avenir-Medium"/>
              </a:rPr>
              <a:t>Panamá</a:t>
            </a:r>
          </a:p>
          <a:p>
            <a:pPr algn="ctr">
              <a:defRPr/>
            </a:pPr>
            <a:r>
              <a:rPr lang="es-ES" sz="2800" b="1" dirty="0">
                <a:solidFill>
                  <a:schemeClr val="accent1"/>
                </a:solidFill>
                <a:latin typeface="Avenir-Medium"/>
              </a:rPr>
              <a:t>Paraguay</a:t>
            </a:r>
          </a:p>
          <a:p>
            <a:pPr algn="ctr">
              <a:defRPr/>
            </a:pPr>
            <a:r>
              <a:rPr lang="es-ES" sz="2800" b="1" dirty="0">
                <a:solidFill>
                  <a:schemeClr val="accent1"/>
                </a:solidFill>
                <a:latin typeface="Avenir-Medium"/>
              </a:rPr>
              <a:t>Perú</a:t>
            </a:r>
          </a:p>
          <a:p>
            <a:pPr lvl="0" algn="ctr">
              <a:defRPr/>
            </a:pPr>
            <a:endParaRPr lang="es-419" sz="2800" b="1" dirty="0">
              <a:solidFill>
                <a:schemeClr val="accent1">
                  <a:lumMod val="75000"/>
                </a:schemeClr>
              </a:solidFill>
              <a:latin typeface="Avenir-Medium"/>
            </a:endParaRPr>
          </a:p>
          <a:p>
            <a:pPr marL="0" marR="0" lvl="0" indent="0" algn="ctr" defTabSz="914400" rtl="0" eaLnBrk="1" fontAlgn="auto" latinLnBrk="0" hangingPunct="1">
              <a:buClrTx/>
              <a:buSzTx/>
              <a:buFontTx/>
              <a:buNone/>
              <a:tabLst/>
              <a:defRPr/>
            </a:pPr>
            <a:endParaRPr lang="es-419" sz="2800" b="1" dirty="0">
              <a:solidFill>
                <a:schemeClr val="accent1">
                  <a:lumMod val="75000"/>
                </a:schemeClr>
              </a:solidFill>
              <a:latin typeface="Avenir-Medium"/>
            </a:endParaRPr>
          </a:p>
        </p:txBody>
      </p:sp>
      <p:sp>
        <p:nvSpPr>
          <p:cNvPr id="12" name="CuadroTexto 11">
            <a:extLst>
              <a:ext uri="{FF2B5EF4-FFF2-40B4-BE49-F238E27FC236}">
                <a16:creationId xmlns:a16="http://schemas.microsoft.com/office/drawing/2014/main" id="{C8F12D47-2392-4FE6-8338-BA92D3D35C72}"/>
              </a:ext>
            </a:extLst>
          </p:cNvPr>
          <p:cNvSpPr txBox="1"/>
          <p:nvPr/>
        </p:nvSpPr>
        <p:spPr>
          <a:xfrm>
            <a:off x="6505575" y="1339371"/>
            <a:ext cx="4978359" cy="4524315"/>
          </a:xfrm>
          <a:prstGeom prst="rect">
            <a:avLst/>
          </a:prstGeom>
          <a:noFill/>
        </p:spPr>
        <p:txBody>
          <a:bodyPr wrap="square" rtlCol="0">
            <a:spAutoFit/>
          </a:bodyPr>
          <a:lstStyle/>
          <a:p>
            <a:pPr algn="ctr">
              <a:lnSpc>
                <a:spcPct val="100000"/>
              </a:lnSpc>
              <a:spcBef>
                <a:spcPts val="0"/>
              </a:spcBef>
            </a:pPr>
            <a:r>
              <a:rPr lang="es-419" sz="3600" b="1" dirty="0">
                <a:solidFill>
                  <a:srgbClr val="911939"/>
                </a:solidFill>
                <a:latin typeface="Avenir-Medium"/>
              </a:rPr>
              <a:t>13 países expresamente priorizan a personas con VIH en sus planes de vacunación </a:t>
            </a:r>
          </a:p>
          <a:p>
            <a:pPr algn="ctr">
              <a:lnSpc>
                <a:spcPct val="100000"/>
              </a:lnSpc>
              <a:spcBef>
                <a:spcPts val="0"/>
              </a:spcBef>
            </a:pPr>
            <a:r>
              <a:rPr lang="es-419" sz="3600" dirty="0">
                <a:solidFill>
                  <a:schemeClr val="accent1"/>
                </a:solidFill>
                <a:latin typeface="Avenir-Medium"/>
              </a:rPr>
              <a:t>considerando al VIH como una comorbilidad que incrementa factor de riesgo frente al COVID-19 </a:t>
            </a:r>
          </a:p>
        </p:txBody>
      </p:sp>
    </p:spTree>
    <p:extLst>
      <p:ext uri="{BB962C8B-B14F-4D97-AF65-F5344CB8AC3E}">
        <p14:creationId xmlns:p14="http://schemas.microsoft.com/office/powerpoint/2010/main" val="3811228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C1B7ECA-1D33-4D9E-B99B-494F658A9A81}"/>
              </a:ext>
            </a:extLst>
          </p:cNvPr>
          <p:cNvPicPr>
            <a:picLocks noChangeAspect="1"/>
          </p:cNvPicPr>
          <p:nvPr/>
        </p:nvPicPr>
        <p:blipFill>
          <a:blip r:embed="rId3"/>
          <a:stretch>
            <a:fillRect/>
          </a:stretch>
        </p:blipFill>
        <p:spPr>
          <a:xfrm>
            <a:off x="0" y="-9427"/>
            <a:ext cx="12192000" cy="466725"/>
          </a:xfrm>
          <a:prstGeom prst="rect">
            <a:avLst/>
          </a:prstGeom>
        </p:spPr>
      </p:pic>
      <p:sp>
        <p:nvSpPr>
          <p:cNvPr id="8" name="CuadroTexto 7">
            <a:extLst>
              <a:ext uri="{FF2B5EF4-FFF2-40B4-BE49-F238E27FC236}">
                <a16:creationId xmlns:a16="http://schemas.microsoft.com/office/drawing/2014/main" id="{A97F3A93-A185-47A9-A531-8A08A4D69FD5}"/>
              </a:ext>
            </a:extLst>
          </p:cNvPr>
          <p:cNvSpPr txBox="1"/>
          <p:nvPr/>
        </p:nvSpPr>
        <p:spPr>
          <a:xfrm>
            <a:off x="245660" y="1027664"/>
            <a:ext cx="11946340" cy="5801588"/>
          </a:xfrm>
          <a:prstGeom prst="rect">
            <a:avLst/>
          </a:prstGeom>
          <a:noFill/>
        </p:spPr>
        <p:txBody>
          <a:bodyPr wrap="square" rtlCol="0">
            <a:spAutoFit/>
          </a:bodyPr>
          <a:lstStyle/>
          <a:p>
            <a:pPr algn="ctr">
              <a:spcAft>
                <a:spcPts val="1200"/>
              </a:spcAft>
            </a:pPr>
            <a:endParaRPr lang="es-AR" sz="800" b="1" dirty="0">
              <a:solidFill>
                <a:schemeClr val="accent1"/>
              </a:solidFill>
              <a:latin typeface="Avenir-Book"/>
            </a:endParaRPr>
          </a:p>
          <a:p>
            <a:pPr marL="342900" indent="-342900">
              <a:spcAft>
                <a:spcPts val="1800"/>
              </a:spcAft>
              <a:buBlip>
                <a:blip r:embed="rId4"/>
              </a:buBlip>
            </a:pPr>
            <a:r>
              <a:rPr lang="es-419" sz="2800" dirty="0">
                <a:solidFill>
                  <a:schemeClr val="accent1"/>
                </a:solidFill>
                <a:latin typeface="Avenir-Medium"/>
              </a:rPr>
              <a:t>Durante los primeros meses de la pandemia no existió evidencia de que las personas con VIH tuvieran mayor riesgo de infección por SARS-CoV-2 o que ésta pudiera ser más grave. </a:t>
            </a:r>
          </a:p>
          <a:p>
            <a:pPr marL="342900" indent="-342900">
              <a:spcAft>
                <a:spcPts val="1800"/>
              </a:spcAft>
              <a:buBlip>
                <a:blip r:embed="rId4"/>
              </a:buBlip>
            </a:pPr>
            <a:r>
              <a:rPr lang="es-419" sz="2800" dirty="0">
                <a:solidFill>
                  <a:schemeClr val="accent1"/>
                </a:solidFill>
                <a:latin typeface="Avenir-Medium"/>
              </a:rPr>
              <a:t>Un estudio publicado en noviembre de 2020 asoció el VIH con </a:t>
            </a:r>
            <a:r>
              <a:rPr lang="es-ES" sz="2800" dirty="0">
                <a:solidFill>
                  <a:schemeClr val="accent1"/>
                </a:solidFill>
                <a:latin typeface="Avenir-Medium"/>
              </a:rPr>
              <a:t>un </a:t>
            </a:r>
            <a:r>
              <a:rPr lang="es-ES" sz="2800" b="1" dirty="0">
                <a:solidFill>
                  <a:schemeClr val="accent1"/>
                </a:solidFill>
                <a:latin typeface="Avenir-Medium"/>
              </a:rPr>
              <a:t>aumento del 38% el riesgo de hospitalización </a:t>
            </a:r>
            <a:r>
              <a:rPr lang="es-ES" sz="2800" dirty="0">
                <a:solidFill>
                  <a:schemeClr val="accent1"/>
                </a:solidFill>
                <a:latin typeface="Avenir-Medium"/>
              </a:rPr>
              <a:t>y un </a:t>
            </a:r>
            <a:r>
              <a:rPr lang="es-ES" sz="2800" b="1" dirty="0">
                <a:solidFill>
                  <a:schemeClr val="accent1"/>
                </a:solidFill>
                <a:latin typeface="Avenir-Medium"/>
              </a:rPr>
              <a:t>23% el riesgo de muerte</a:t>
            </a:r>
            <a:r>
              <a:rPr lang="es-ES" sz="2800" dirty="0">
                <a:solidFill>
                  <a:schemeClr val="accent1"/>
                </a:solidFill>
                <a:latin typeface="Avenir-Medium"/>
              </a:rPr>
              <a:t>. </a:t>
            </a:r>
            <a:endParaRPr lang="es-419" sz="2800" dirty="0">
              <a:solidFill>
                <a:schemeClr val="accent1"/>
              </a:solidFill>
              <a:latin typeface="Avenir-Medium"/>
            </a:endParaRPr>
          </a:p>
          <a:p>
            <a:pPr marL="342900" indent="-342900">
              <a:spcAft>
                <a:spcPts val="1800"/>
              </a:spcAft>
              <a:buBlip>
                <a:blip r:embed="rId4"/>
              </a:buBlip>
            </a:pPr>
            <a:r>
              <a:rPr lang="es-419" sz="2800" dirty="0">
                <a:solidFill>
                  <a:schemeClr val="accent1"/>
                </a:solidFill>
                <a:latin typeface="Avenir-Medium"/>
              </a:rPr>
              <a:t>Esta evidencia sentó las bases para comenzar a considerar la priorización de las personas con VIH en los esquemas de vacunación.</a:t>
            </a:r>
          </a:p>
          <a:p>
            <a:pPr marL="342900" indent="-342900">
              <a:spcAft>
                <a:spcPts val="1800"/>
              </a:spcAft>
              <a:buBlip>
                <a:blip r:embed="rId4"/>
              </a:buBlip>
            </a:pPr>
            <a:r>
              <a:rPr lang="es-419" sz="2800" dirty="0">
                <a:solidFill>
                  <a:schemeClr val="accent1"/>
                </a:solidFill>
                <a:latin typeface="Avenir-Medium"/>
              </a:rPr>
              <a:t>El CDC desarrolló un modelo de 4 fases para ordenar la priorización en la aplicación de la vacuna: la “</a:t>
            </a:r>
            <a:r>
              <a:rPr lang="es-419" sz="2800" b="1" dirty="0">
                <a:solidFill>
                  <a:schemeClr val="accent1"/>
                </a:solidFill>
                <a:latin typeface="Avenir-Medium"/>
              </a:rPr>
              <a:t>FASE 2</a:t>
            </a:r>
            <a:r>
              <a:rPr lang="es-419" sz="2800" dirty="0">
                <a:solidFill>
                  <a:schemeClr val="accent1"/>
                </a:solidFill>
                <a:latin typeface="Avenir-Medium"/>
              </a:rPr>
              <a:t>” prioriza a personas con afecciones subyacentes y en “riesgo moderadamente mayor”, incluyendo expresamente a </a:t>
            </a:r>
            <a:r>
              <a:rPr lang="es-419" sz="2800" b="1" dirty="0">
                <a:solidFill>
                  <a:schemeClr val="accent1"/>
                </a:solidFill>
                <a:latin typeface="Avenir-Medium"/>
              </a:rPr>
              <a:t>personas con VIH</a:t>
            </a:r>
            <a:r>
              <a:rPr lang="es-419" sz="2800" dirty="0">
                <a:solidFill>
                  <a:schemeClr val="accent1"/>
                </a:solidFill>
                <a:latin typeface="Avenir-Medium"/>
              </a:rPr>
              <a:t> y fue replicado por varios países.</a:t>
            </a:r>
            <a:endParaRPr lang="es-419" sz="2800" dirty="0">
              <a:solidFill>
                <a:schemeClr val="accent1"/>
              </a:solidFill>
              <a:latin typeface="Avenir-Book"/>
            </a:endParaRPr>
          </a:p>
        </p:txBody>
      </p:sp>
      <p:sp>
        <p:nvSpPr>
          <p:cNvPr id="10" name="CuadroTexto 9">
            <a:extLst>
              <a:ext uri="{FF2B5EF4-FFF2-40B4-BE49-F238E27FC236}">
                <a16:creationId xmlns:a16="http://schemas.microsoft.com/office/drawing/2014/main" id="{B4329DBA-2994-436C-B4A8-BE3A9D60A17E}"/>
              </a:ext>
            </a:extLst>
          </p:cNvPr>
          <p:cNvSpPr txBox="1"/>
          <p:nvPr/>
        </p:nvSpPr>
        <p:spPr>
          <a:xfrm>
            <a:off x="245660" y="614215"/>
            <a:ext cx="8134066" cy="595932"/>
          </a:xfrm>
          <a:prstGeom prst="rect">
            <a:avLst/>
          </a:prstGeom>
          <a:noFill/>
        </p:spPr>
        <p:txBody>
          <a:bodyPr wrap="square">
            <a:spAutoFit/>
          </a:bodyPr>
          <a:lstStyle/>
          <a:p>
            <a:pPr algn="ctr">
              <a:lnSpc>
                <a:spcPct val="107000"/>
              </a:lnSpc>
              <a:spcAft>
                <a:spcPts val="800"/>
              </a:spcAft>
            </a:pPr>
            <a:r>
              <a:rPr lang="es-419" sz="3200" b="1" dirty="0">
                <a:solidFill>
                  <a:srgbClr val="911939"/>
                </a:solidFill>
                <a:latin typeface="Avenir-Medium"/>
              </a:rPr>
              <a:t>Personas con VIH en la cadena de priorización</a:t>
            </a:r>
          </a:p>
        </p:txBody>
      </p:sp>
    </p:spTree>
    <p:extLst>
      <p:ext uri="{BB962C8B-B14F-4D97-AF65-F5344CB8AC3E}">
        <p14:creationId xmlns:p14="http://schemas.microsoft.com/office/powerpoint/2010/main" val="1849245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C1B7ECA-1D33-4D9E-B99B-494F658A9A81}"/>
              </a:ext>
            </a:extLst>
          </p:cNvPr>
          <p:cNvPicPr>
            <a:picLocks noChangeAspect="1"/>
          </p:cNvPicPr>
          <p:nvPr/>
        </p:nvPicPr>
        <p:blipFill>
          <a:blip r:embed="rId3"/>
          <a:stretch>
            <a:fillRect/>
          </a:stretch>
        </p:blipFill>
        <p:spPr>
          <a:xfrm>
            <a:off x="0" y="-9427"/>
            <a:ext cx="12192000" cy="466725"/>
          </a:xfrm>
          <a:prstGeom prst="rect">
            <a:avLst/>
          </a:prstGeom>
        </p:spPr>
      </p:pic>
      <p:sp>
        <p:nvSpPr>
          <p:cNvPr id="6" name="CuadroTexto 5">
            <a:extLst>
              <a:ext uri="{FF2B5EF4-FFF2-40B4-BE49-F238E27FC236}">
                <a16:creationId xmlns:a16="http://schemas.microsoft.com/office/drawing/2014/main" id="{50C7F0A5-37B3-4B35-B356-991A10182766}"/>
              </a:ext>
            </a:extLst>
          </p:cNvPr>
          <p:cNvSpPr txBox="1"/>
          <p:nvPr/>
        </p:nvSpPr>
        <p:spPr>
          <a:xfrm>
            <a:off x="4965622" y="1265057"/>
            <a:ext cx="6807277" cy="4542013"/>
          </a:xfrm>
          <a:prstGeom prst="rect">
            <a:avLst/>
          </a:prstGeom>
          <a:noFill/>
        </p:spPr>
        <p:txBody>
          <a:bodyPr wrap="square" rtlCol="0">
            <a:spAutoFit/>
          </a:bodyPr>
          <a:lstStyle/>
          <a:p>
            <a:pPr algn="ctr"/>
            <a:endParaRPr lang="es-ES" sz="1000" b="1" dirty="0">
              <a:solidFill>
                <a:srgbClr val="911939"/>
              </a:solidFill>
              <a:latin typeface="Avenir-Medium"/>
            </a:endParaRPr>
          </a:p>
          <a:p>
            <a:pPr marL="342900" indent="-342900">
              <a:lnSpc>
                <a:spcPct val="107000"/>
              </a:lnSpc>
              <a:spcAft>
                <a:spcPts val="1800"/>
              </a:spcAft>
              <a:buBlip>
                <a:blip r:embed="rId4"/>
              </a:buBlip>
            </a:pPr>
            <a:r>
              <a:rPr lang="es-419" sz="2600" b="1" dirty="0">
                <a:solidFill>
                  <a:srgbClr val="911939"/>
                </a:solidFill>
                <a:latin typeface="Avenir-Medium"/>
              </a:rPr>
              <a:t>NO hay evidencia</a:t>
            </a:r>
            <a:r>
              <a:rPr lang="es-419" sz="2600" dirty="0">
                <a:solidFill>
                  <a:srgbClr val="911939"/>
                </a:solidFill>
                <a:latin typeface="Avenir-Medium"/>
              </a:rPr>
              <a:t> de que las personas con VIH tengan más riesgos al recibir la vacuna para el COVID-19 que el resto de la población.</a:t>
            </a:r>
          </a:p>
          <a:p>
            <a:pPr marL="342900" indent="-342900">
              <a:lnSpc>
                <a:spcPct val="107000"/>
              </a:lnSpc>
              <a:spcAft>
                <a:spcPts val="1800"/>
              </a:spcAft>
              <a:buBlip>
                <a:blip r:embed="rId4"/>
              </a:buBlip>
            </a:pPr>
            <a:r>
              <a:rPr lang="es-419" sz="2600" dirty="0">
                <a:solidFill>
                  <a:srgbClr val="911939"/>
                </a:solidFill>
                <a:latin typeface="Avenir-Medium"/>
              </a:rPr>
              <a:t>Por el contrario, cada vez es </a:t>
            </a:r>
            <a:r>
              <a:rPr lang="es-419" sz="2600" b="1" dirty="0">
                <a:solidFill>
                  <a:srgbClr val="911939"/>
                </a:solidFill>
                <a:latin typeface="Avenir-Medium"/>
              </a:rPr>
              <a:t>mayor la evidencia de una afectación mas grave del COVID-19 en personas con VIH.</a:t>
            </a:r>
            <a:endParaRPr lang="es-419" sz="2600" dirty="0">
              <a:solidFill>
                <a:srgbClr val="911939"/>
              </a:solidFill>
              <a:latin typeface="Avenir-Medium"/>
            </a:endParaRPr>
          </a:p>
          <a:p>
            <a:pPr marL="342900" indent="-342900">
              <a:lnSpc>
                <a:spcPct val="107000"/>
              </a:lnSpc>
              <a:spcAft>
                <a:spcPts val="1800"/>
              </a:spcAft>
              <a:buBlip>
                <a:blip r:embed="rId4"/>
              </a:buBlip>
            </a:pPr>
            <a:r>
              <a:rPr lang="es-419" sz="2600" dirty="0">
                <a:solidFill>
                  <a:srgbClr val="911939"/>
                </a:solidFill>
                <a:latin typeface="Avenir-Medium"/>
              </a:rPr>
              <a:t>Es necesario </a:t>
            </a:r>
            <a:r>
              <a:rPr lang="es-419" sz="2600" b="1" dirty="0">
                <a:solidFill>
                  <a:srgbClr val="911939"/>
                </a:solidFill>
                <a:latin typeface="Avenir-Medium"/>
              </a:rPr>
              <a:t>impulsar la inclusión de las personas con VIH en los criterios de priorización </a:t>
            </a:r>
            <a:r>
              <a:rPr lang="es-419" sz="2600" dirty="0">
                <a:solidFill>
                  <a:srgbClr val="911939"/>
                </a:solidFill>
                <a:latin typeface="Avenir-Medium"/>
              </a:rPr>
              <a:t>de vacunas para el COVID-19.</a:t>
            </a:r>
          </a:p>
        </p:txBody>
      </p:sp>
      <p:pic>
        <p:nvPicPr>
          <p:cNvPr id="3" name="Imagen 2">
            <a:extLst>
              <a:ext uri="{FF2B5EF4-FFF2-40B4-BE49-F238E27FC236}">
                <a16:creationId xmlns:a16="http://schemas.microsoft.com/office/drawing/2014/main" id="{62031276-F505-42CC-AB69-E6CD4BCC553E}"/>
              </a:ext>
            </a:extLst>
          </p:cNvPr>
          <p:cNvPicPr>
            <a:picLocks noChangeAspect="1"/>
          </p:cNvPicPr>
          <p:nvPr/>
        </p:nvPicPr>
        <p:blipFill>
          <a:blip r:embed="rId5"/>
          <a:stretch>
            <a:fillRect/>
          </a:stretch>
        </p:blipFill>
        <p:spPr>
          <a:xfrm>
            <a:off x="6505575" y="6407176"/>
            <a:ext cx="5686425" cy="457200"/>
          </a:xfrm>
          <a:prstGeom prst="rect">
            <a:avLst/>
          </a:prstGeom>
        </p:spPr>
      </p:pic>
      <p:pic>
        <p:nvPicPr>
          <p:cNvPr id="7" name="Imagen 6">
            <a:extLst>
              <a:ext uri="{FF2B5EF4-FFF2-40B4-BE49-F238E27FC236}">
                <a16:creationId xmlns:a16="http://schemas.microsoft.com/office/drawing/2014/main" id="{F732CB98-B458-431F-884B-61DA540DCB43}"/>
              </a:ext>
            </a:extLst>
          </p:cNvPr>
          <p:cNvPicPr>
            <a:picLocks noChangeAspect="1"/>
          </p:cNvPicPr>
          <p:nvPr/>
        </p:nvPicPr>
        <p:blipFill>
          <a:blip r:embed="rId6"/>
          <a:stretch>
            <a:fillRect/>
          </a:stretch>
        </p:blipFill>
        <p:spPr>
          <a:xfrm>
            <a:off x="698500" y="1092200"/>
            <a:ext cx="3553533" cy="50990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9640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C1B7ECA-1D33-4D9E-B99B-494F658A9A81}"/>
              </a:ext>
            </a:extLst>
          </p:cNvPr>
          <p:cNvPicPr>
            <a:picLocks noChangeAspect="1"/>
          </p:cNvPicPr>
          <p:nvPr/>
        </p:nvPicPr>
        <p:blipFill>
          <a:blip r:embed="rId3"/>
          <a:stretch>
            <a:fillRect/>
          </a:stretch>
        </p:blipFill>
        <p:spPr>
          <a:xfrm>
            <a:off x="0" y="-9427"/>
            <a:ext cx="12192000" cy="466725"/>
          </a:xfrm>
          <a:prstGeom prst="rect">
            <a:avLst/>
          </a:prstGeom>
        </p:spPr>
      </p:pic>
      <p:sp>
        <p:nvSpPr>
          <p:cNvPr id="6" name="CuadroTexto 5">
            <a:extLst>
              <a:ext uri="{FF2B5EF4-FFF2-40B4-BE49-F238E27FC236}">
                <a16:creationId xmlns:a16="http://schemas.microsoft.com/office/drawing/2014/main" id="{50C7F0A5-37B3-4B35-B356-991A10182766}"/>
              </a:ext>
            </a:extLst>
          </p:cNvPr>
          <p:cNvSpPr txBox="1"/>
          <p:nvPr/>
        </p:nvSpPr>
        <p:spPr>
          <a:xfrm>
            <a:off x="317423" y="619707"/>
            <a:ext cx="7035877" cy="2949846"/>
          </a:xfrm>
          <a:prstGeom prst="rect">
            <a:avLst/>
          </a:prstGeom>
          <a:noFill/>
        </p:spPr>
        <p:txBody>
          <a:bodyPr wrap="square" rtlCol="0">
            <a:spAutoFit/>
          </a:bodyPr>
          <a:lstStyle/>
          <a:p>
            <a:pPr algn="ctr"/>
            <a:endParaRPr lang="es-ES" sz="1000" b="1" dirty="0">
              <a:solidFill>
                <a:srgbClr val="911939"/>
              </a:solidFill>
              <a:latin typeface="Avenir-Medium"/>
            </a:endParaRPr>
          </a:p>
          <a:p>
            <a:pPr marL="342900" indent="-342900">
              <a:lnSpc>
                <a:spcPct val="107000"/>
              </a:lnSpc>
              <a:spcAft>
                <a:spcPts val="600"/>
              </a:spcAft>
              <a:buBlip>
                <a:blip r:embed="rId4"/>
              </a:buBlip>
            </a:pPr>
            <a:r>
              <a:rPr lang="es-419" sz="2600" b="1" dirty="0">
                <a:solidFill>
                  <a:srgbClr val="911939"/>
                </a:solidFill>
                <a:latin typeface="Avenir-Medium"/>
              </a:rPr>
              <a:t>Vacunas para el COVID-19 en personas con VIH aportan </a:t>
            </a:r>
            <a:r>
              <a:rPr lang="es-419" sz="2600" b="1" u="sng" dirty="0">
                <a:solidFill>
                  <a:srgbClr val="911939"/>
                </a:solidFill>
                <a:latin typeface="Avenir-Medium"/>
              </a:rPr>
              <a:t>mismos beneficios que al resto de la población</a:t>
            </a:r>
            <a:r>
              <a:rPr lang="es-419" sz="2600" b="1" dirty="0">
                <a:solidFill>
                  <a:srgbClr val="911939"/>
                </a:solidFill>
                <a:latin typeface="Avenir-Medium"/>
              </a:rPr>
              <a:t>:</a:t>
            </a:r>
          </a:p>
          <a:p>
            <a:pPr marL="1428750" lvl="2" indent="-514350">
              <a:lnSpc>
                <a:spcPct val="107000"/>
              </a:lnSpc>
              <a:spcAft>
                <a:spcPts val="600"/>
              </a:spcAft>
              <a:buFont typeface="+mj-lt"/>
              <a:buAutoNum type="arabicPeriod"/>
            </a:pPr>
            <a:r>
              <a:rPr lang="es-419" sz="2600" dirty="0">
                <a:solidFill>
                  <a:srgbClr val="911939"/>
                </a:solidFill>
                <a:latin typeface="Avenir-Medium"/>
              </a:rPr>
              <a:t>Previenen casos graves por COVID-19</a:t>
            </a:r>
          </a:p>
          <a:p>
            <a:pPr marL="1428750" lvl="2" indent="-514350">
              <a:lnSpc>
                <a:spcPct val="107000"/>
              </a:lnSpc>
              <a:spcAft>
                <a:spcPts val="600"/>
              </a:spcAft>
              <a:buFont typeface="+mj-lt"/>
              <a:buAutoNum type="arabicPeriod"/>
            </a:pPr>
            <a:r>
              <a:rPr lang="es-419" sz="2600" dirty="0">
                <a:solidFill>
                  <a:srgbClr val="911939"/>
                </a:solidFill>
                <a:latin typeface="Avenir-Medium"/>
              </a:rPr>
              <a:t>Reducen potencialmente la transmisión del SARS-CoV-2</a:t>
            </a:r>
          </a:p>
        </p:txBody>
      </p:sp>
      <p:pic>
        <p:nvPicPr>
          <p:cNvPr id="4" name="Imagen 3">
            <a:extLst>
              <a:ext uri="{FF2B5EF4-FFF2-40B4-BE49-F238E27FC236}">
                <a16:creationId xmlns:a16="http://schemas.microsoft.com/office/drawing/2014/main" id="{B9A812F3-0398-40B3-A7F1-27B34634CF74}"/>
              </a:ext>
            </a:extLst>
          </p:cNvPr>
          <p:cNvPicPr>
            <a:picLocks noChangeAspect="1"/>
          </p:cNvPicPr>
          <p:nvPr/>
        </p:nvPicPr>
        <p:blipFill>
          <a:blip r:embed="rId5"/>
          <a:stretch>
            <a:fillRect/>
          </a:stretch>
        </p:blipFill>
        <p:spPr>
          <a:xfrm>
            <a:off x="7353300" y="457298"/>
            <a:ext cx="4838700" cy="3276600"/>
          </a:xfrm>
          <a:prstGeom prst="rect">
            <a:avLst/>
          </a:prstGeom>
        </p:spPr>
      </p:pic>
      <p:sp>
        <p:nvSpPr>
          <p:cNvPr id="9" name="CuadroTexto 8">
            <a:extLst>
              <a:ext uri="{FF2B5EF4-FFF2-40B4-BE49-F238E27FC236}">
                <a16:creationId xmlns:a16="http://schemas.microsoft.com/office/drawing/2014/main" id="{D65129E0-40B9-4F56-BBFF-E335868E0580}"/>
              </a:ext>
            </a:extLst>
          </p:cNvPr>
          <p:cNvSpPr txBox="1"/>
          <p:nvPr/>
        </p:nvSpPr>
        <p:spPr>
          <a:xfrm>
            <a:off x="419023" y="3731962"/>
            <a:ext cx="11772977" cy="2872902"/>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1800"/>
              </a:spcAft>
              <a:buClrTx/>
              <a:buSzTx/>
              <a:buFontTx/>
              <a:buBlip>
                <a:blip r:embed="rId4"/>
              </a:buBlip>
              <a:tabLst/>
              <a:defRPr/>
            </a:pPr>
            <a:r>
              <a:rPr kumimoji="0" lang="es-419" sz="2600" b="0" i="0" u="none" strike="noStrike" kern="1200" cap="none" spc="0" normalizeH="0" baseline="0" noProof="0" dirty="0">
                <a:ln>
                  <a:noFill/>
                </a:ln>
                <a:solidFill>
                  <a:srgbClr val="911939"/>
                </a:solidFill>
                <a:effectLst/>
                <a:uLnTx/>
                <a:uFillTx/>
                <a:latin typeface="Avenir-Medium"/>
                <a:ea typeface="+mn-ea"/>
                <a:cs typeface="+mn-cs"/>
              </a:rPr>
              <a:t>Vacunas para el COVID-19 desarrolladas y aprobadas a la fecha son </a:t>
            </a:r>
            <a:r>
              <a:rPr kumimoji="0" lang="es-419" sz="2600" b="1" i="0" u="none" strike="noStrike" kern="1200" cap="none" spc="0" normalizeH="0" baseline="0" noProof="0" dirty="0">
                <a:ln>
                  <a:noFill/>
                </a:ln>
                <a:solidFill>
                  <a:srgbClr val="911939"/>
                </a:solidFill>
                <a:effectLst/>
                <a:uLnTx/>
                <a:uFillTx/>
                <a:latin typeface="Avenir-Medium"/>
                <a:ea typeface="+mn-ea"/>
                <a:cs typeface="+mn-cs"/>
              </a:rPr>
              <a:t>SEGURAS para la mayoría de la población, incluyendo a las personas con VIH. </a:t>
            </a:r>
          </a:p>
          <a:p>
            <a:pPr marL="342900" marR="0" lvl="0" indent="-342900" algn="l" defTabSz="914400" rtl="0" eaLnBrk="1" fontAlgn="auto" latinLnBrk="0" hangingPunct="1">
              <a:lnSpc>
                <a:spcPct val="107000"/>
              </a:lnSpc>
              <a:spcBef>
                <a:spcPts val="0"/>
              </a:spcBef>
              <a:spcAft>
                <a:spcPts val="1800"/>
              </a:spcAft>
              <a:buClrTx/>
              <a:buSzTx/>
              <a:buFontTx/>
              <a:buBlip>
                <a:blip r:embed="rId4"/>
              </a:buBlip>
              <a:tabLst/>
              <a:defRPr/>
            </a:pPr>
            <a:r>
              <a:rPr kumimoji="0" lang="es-419" sz="2600" b="0" i="0" u="none" strike="noStrike" kern="1200" cap="none" spc="0" normalizeH="0" baseline="0" noProof="0" dirty="0">
                <a:ln>
                  <a:noFill/>
                </a:ln>
                <a:solidFill>
                  <a:srgbClr val="911939"/>
                </a:solidFill>
                <a:effectLst/>
                <a:uLnTx/>
                <a:uFillTx/>
                <a:latin typeface="Avenir-Medium"/>
                <a:ea typeface="+mn-ea"/>
                <a:cs typeface="+mn-cs"/>
              </a:rPr>
              <a:t>Vacunas para el COVID-19 estimulan el sistema inmunitario a generar anticuerpos y </a:t>
            </a:r>
            <a:r>
              <a:rPr kumimoji="0" lang="es-419" sz="2600" b="1" i="0" u="none" strike="noStrike" kern="1200" cap="none" spc="0" normalizeH="0" baseline="0" noProof="0" dirty="0">
                <a:ln>
                  <a:noFill/>
                </a:ln>
                <a:solidFill>
                  <a:srgbClr val="911939"/>
                </a:solidFill>
                <a:effectLst/>
                <a:uLnTx/>
                <a:uFillTx/>
                <a:latin typeface="Avenir-Medium"/>
                <a:ea typeface="+mn-ea"/>
                <a:cs typeface="+mn-cs"/>
              </a:rPr>
              <a:t>NINGUNA vacuna aprobada a la fecha utiliza virus vivos</a:t>
            </a:r>
            <a:r>
              <a:rPr kumimoji="0" lang="es-419" sz="2600" b="0" i="0" u="none" strike="noStrike" kern="1200" cap="none" spc="0" normalizeH="0" baseline="0" noProof="0" dirty="0">
                <a:ln>
                  <a:noFill/>
                </a:ln>
                <a:solidFill>
                  <a:srgbClr val="911939"/>
                </a:solidFill>
                <a:effectLst/>
                <a:uLnTx/>
                <a:uFillTx/>
                <a:latin typeface="Avenir-Medium"/>
                <a:ea typeface="+mn-ea"/>
                <a:cs typeface="+mn-cs"/>
              </a:rPr>
              <a:t>: se las considera igualmente seguras aún para personas con sistemas inmunitarios comprometidos (como las </a:t>
            </a:r>
            <a:r>
              <a:rPr lang="es-419" sz="2600" dirty="0">
                <a:solidFill>
                  <a:srgbClr val="911939"/>
                </a:solidFill>
                <a:latin typeface="Avenir-Medium"/>
              </a:rPr>
              <a:t>personas con VIH</a:t>
            </a:r>
            <a:r>
              <a:rPr kumimoji="0" lang="es-419" sz="2600" b="0" i="0" u="none" strike="noStrike" kern="1200" cap="none" spc="0" normalizeH="0" baseline="0" noProof="0" dirty="0">
                <a:ln>
                  <a:noFill/>
                </a:ln>
                <a:solidFill>
                  <a:srgbClr val="911939"/>
                </a:solidFill>
                <a:effectLst/>
                <a:uLnTx/>
                <a:uFillTx/>
                <a:latin typeface="Avenir-Medium"/>
                <a:ea typeface="+mn-ea"/>
                <a:cs typeface="+mn-cs"/>
              </a:rPr>
              <a:t> que aún no han logrado suprimir su carga viral).</a:t>
            </a:r>
          </a:p>
        </p:txBody>
      </p:sp>
    </p:spTree>
    <p:extLst>
      <p:ext uri="{BB962C8B-B14F-4D97-AF65-F5344CB8AC3E}">
        <p14:creationId xmlns:p14="http://schemas.microsoft.com/office/powerpoint/2010/main" val="31323529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2020 Reflective">
      <a:dk1>
        <a:sysClr val="windowText" lastClr="000000"/>
      </a:dk1>
      <a:lt1>
        <a:srgbClr val="FFFFFF"/>
      </a:lt1>
      <a:dk2>
        <a:srgbClr val="00A99A"/>
      </a:dk2>
      <a:lt2>
        <a:srgbClr val="B8E1DD"/>
      </a:lt2>
      <a:accent1>
        <a:srgbClr val="70C8BE"/>
      </a:accent1>
      <a:accent2>
        <a:srgbClr val="E07E55"/>
      </a:accent2>
      <a:accent3>
        <a:srgbClr val="CDC884"/>
      </a:accent3>
      <a:accent4>
        <a:srgbClr val="B6AEA7"/>
      </a:accent4>
      <a:accent5>
        <a:srgbClr val="63CDF6"/>
      </a:accent5>
      <a:accent6>
        <a:srgbClr val="F26B73"/>
      </a:accent6>
      <a:hlink>
        <a:srgbClr val="0066FF"/>
      </a:hlink>
      <a:folHlink>
        <a:srgbClr val="08BC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5944</TotalTime>
  <Words>2553</Words>
  <Application>Microsoft Office PowerPoint</Application>
  <PresentationFormat>Widescreen</PresentationFormat>
  <Paragraphs>157</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Avenir-Book</vt:lpstr>
      <vt:lpstr>Avenir-Medium</vt:lpstr>
      <vt:lpstr>Calibri</vt:lpstr>
      <vt:lpstr>Calibri Light</vt:lpstr>
      <vt:lpstr>Tema de Office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Michael Granadillo</dc:creator>
  <cp:lastModifiedBy>Lidice Lopez Tocon</cp:lastModifiedBy>
  <cp:revision>90</cp:revision>
  <dcterms:created xsi:type="dcterms:W3CDTF">2021-05-31T17:57:34Z</dcterms:created>
  <dcterms:modified xsi:type="dcterms:W3CDTF">2021-09-30T19:40:43Z</dcterms:modified>
</cp:coreProperties>
</file>